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3" r:id="rId5"/>
    <p:sldId id="264" r:id="rId6"/>
    <p:sldId id="265" r:id="rId7"/>
    <p:sldId id="266" r:id="rId8"/>
    <p:sldId id="267" r:id="rId9"/>
    <p:sldId id="268" r:id="rId10"/>
    <p:sldId id="281" r:id="rId11"/>
    <p:sldId id="282" r:id="rId12"/>
    <p:sldId id="280" r:id="rId13"/>
  </p:sldIdLst>
  <p:sldSz cx="18288000" cy="10287000"/>
  <p:notesSz cx="6858000" cy="9144000"/>
  <p:embeddedFontLst>
    <p:embeddedFont>
      <p:font typeface="Helvetica Neue" panose="02020500000000000000" charset="0"/>
      <p:regular r:id="rId15"/>
      <p:bold r:id="rId16"/>
      <p:italic r:id="rId17"/>
      <p:boldItalic r:id="rId18"/>
    </p:embeddedFont>
    <p:embeddedFont>
      <p:font typeface="Blinker" panose="02020500000000000000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j/G1cnRPCZdY9N93OyriAIboxj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7469EB6-20C5-400E-A95E-031BE7382E83}">
  <a:tblStyle styleId="{37469EB6-20C5-400E-A95E-031BE7382E8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F1F5"/>
          </a:solidFill>
        </a:fill>
      </a:tcStyle>
    </a:wholeTbl>
    <a:band1H>
      <a:tcTxStyle/>
      <a:tcStyle>
        <a:tcBdr/>
        <a:fill>
          <a:solidFill>
            <a:srgbClr val="CEE2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EE2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5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63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360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2217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3" name="Google Shape;18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5" name="Google Shape;21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5" name="Google Shape;23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hyperlink" Target="http://www.rehabsociety.org.hk/" TargetMode="Externa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Google Shape;89;p1"/>
          <p:cNvCxnSpPr/>
          <p:nvPr/>
        </p:nvCxnSpPr>
        <p:spPr>
          <a:xfrm>
            <a:off x="1577822" y="8777234"/>
            <a:ext cx="8307264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0" name="Google Shape;90;p1"/>
          <p:cNvSpPr txBox="1"/>
          <p:nvPr/>
        </p:nvSpPr>
        <p:spPr>
          <a:xfrm>
            <a:off x="1577813" y="6630473"/>
            <a:ext cx="10265624" cy="137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8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6000" b="1" dirty="0" smtClean="0"/>
              <a:t>香港復康會 </a:t>
            </a:r>
            <a:r>
              <a:rPr lang="en-US" altLang="zh-TW" sz="6000" b="1" dirty="0" smtClean="0"/>
              <a:t>- </a:t>
            </a:r>
            <a:r>
              <a:rPr lang="en-US" sz="4800" b="1" i="0" u="none" strike="noStrike" cap="none" dirty="0" err="1" smtClean="0">
                <a:solidFill>
                  <a:srgbClr val="000000"/>
                </a:solidFill>
                <a:sym typeface="Arial"/>
              </a:rPr>
              <a:t>機構介紹</a:t>
            </a:r>
            <a:endParaRPr sz="4800" b="1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1577813" y="8912087"/>
            <a:ext cx="6543774" cy="296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4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26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Explore More </a:t>
            </a:r>
            <a:r>
              <a:rPr lang="en-US" sz="1826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了解更多</a:t>
            </a:r>
            <a:r>
              <a:rPr lang="en-US" sz="1826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: https://www.rehabsociety.org.hk/</a:t>
            </a:r>
            <a:endParaRPr/>
          </a:p>
        </p:txBody>
      </p:sp>
      <p:sp>
        <p:nvSpPr>
          <p:cNvPr id="92" name="Google Shape;92;p1"/>
          <p:cNvSpPr txBox="1"/>
          <p:nvPr/>
        </p:nvSpPr>
        <p:spPr>
          <a:xfrm>
            <a:off x="12654155" y="9542386"/>
            <a:ext cx="453327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smtClean="0">
                <a:solidFill>
                  <a:srgbClr val="000000"/>
                </a:solidFill>
                <a:latin typeface="Arial" panose="020B0604020202020204" pitchFamily="34" charset="0"/>
                <a:ea typeface="Blinker"/>
                <a:cs typeface="Arial" panose="020B0604020202020204" pitchFamily="34" charset="0"/>
                <a:sym typeface="Blinker"/>
              </a:rPr>
              <a:t>2023</a:t>
            </a:r>
            <a:r>
              <a:rPr lang="zh-TW" altLang="en-US" sz="2000" b="1" i="0" u="none" strike="noStrike" cap="none" dirty="0" smtClean="0">
                <a:solidFill>
                  <a:srgbClr val="000000"/>
                </a:solidFill>
                <a:latin typeface="Arial" panose="020B0604020202020204" pitchFamily="34" charset="0"/>
                <a:ea typeface="Blinker"/>
                <a:cs typeface="Arial" panose="020B0604020202020204" pitchFamily="34" charset="0"/>
                <a:sym typeface="Blinker"/>
              </a:rPr>
              <a:t>年</a:t>
            </a:r>
            <a:r>
              <a:rPr lang="en-US" altLang="zh-TW" sz="2000" b="1" i="0" u="none" strike="noStrike" cap="none" dirty="0" smtClean="0">
                <a:solidFill>
                  <a:srgbClr val="000000"/>
                </a:solidFill>
                <a:latin typeface="Arial" panose="020B0604020202020204" pitchFamily="34" charset="0"/>
                <a:ea typeface="Blinker"/>
                <a:cs typeface="Arial" panose="020B0604020202020204" pitchFamily="34" charset="0"/>
                <a:sym typeface="Blinker"/>
              </a:rPr>
              <a:t>9</a:t>
            </a:r>
            <a:r>
              <a:rPr lang="zh-TW" altLang="en-US" sz="2000" b="1" i="0" u="none" strike="noStrike" cap="none" dirty="0" smtClean="0">
                <a:solidFill>
                  <a:srgbClr val="000000"/>
                </a:solidFill>
                <a:latin typeface="Arial" panose="020B0604020202020204" pitchFamily="34" charset="0"/>
                <a:ea typeface="Blinker"/>
                <a:cs typeface="Arial" panose="020B0604020202020204" pitchFamily="34" charset="0"/>
                <a:sym typeface="Blinker"/>
              </a:rPr>
              <a:t>月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359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52800" y="536411"/>
            <a:ext cx="4035200" cy="3197896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3"/>
          <p:cNvSpPr txBox="1"/>
          <p:nvPr/>
        </p:nvSpPr>
        <p:spPr>
          <a:xfrm>
            <a:off x="523623" y="2696275"/>
            <a:ext cx="9130484" cy="588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9985"/>
              </a:lnSpc>
            </a:pPr>
            <a:r>
              <a:rPr lang="zh-TW" altLang="en-US" sz="2731" b="1" u="sng" dirty="0" smtClean="0">
                <a:solidFill>
                  <a:srgbClr val="0070C0"/>
                </a:solidFill>
              </a:rPr>
              <a:t>共</a:t>
            </a:r>
            <a:r>
              <a:rPr lang="zh-TW" altLang="en-US" sz="2731" b="1" u="sng" dirty="0">
                <a:solidFill>
                  <a:srgbClr val="0070C0"/>
                </a:solidFill>
              </a:rPr>
              <a:t>融環境支援和</a:t>
            </a:r>
            <a:r>
              <a:rPr lang="zh-TW" altLang="en-US" sz="2731" b="1" u="sng" dirty="0" smtClean="0">
                <a:solidFill>
                  <a:srgbClr val="0070C0"/>
                </a:solidFill>
              </a:rPr>
              <a:t>發展</a:t>
            </a:r>
            <a:endParaRPr lang="zh-TW" altLang="en-US" sz="2731" b="1" u="sng" dirty="0">
              <a:solidFill>
                <a:srgbClr val="0070C0"/>
              </a:solidFill>
            </a:endParaRPr>
          </a:p>
        </p:txBody>
      </p:sp>
      <p:sp>
        <p:nvSpPr>
          <p:cNvPr id="278" name="Google Shape;278;p13"/>
          <p:cNvSpPr txBox="1"/>
          <p:nvPr/>
        </p:nvSpPr>
        <p:spPr>
          <a:xfrm>
            <a:off x="314024" y="3341988"/>
            <a:ext cx="9735682" cy="316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28873" marR="0" lvl="1" indent="-264436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49"/>
              <a:buFont typeface="Arial"/>
              <a:buChar char="•"/>
            </a:pPr>
            <a:r>
              <a:rPr lang="en-US" sz="2449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無障礙運輸及旅遊</a:t>
            </a:r>
            <a:endParaRPr lang="en-US" sz="2449" b="0" i="0" u="none" strike="noStrike" cap="non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8163" lvl="0" indent="-269875">
              <a:lnSpc>
                <a:spcPct val="140016"/>
              </a:lnSpc>
              <a:buFont typeface="Arial" panose="020B0604020202020204" pitchFamily="34" charset="0"/>
              <a:buChar char="•"/>
            </a:pPr>
            <a:r>
              <a:rPr lang="zh-TW" altLang="en-US" sz="2449" dirty="0"/>
              <a:t>復康巴士、易達巴士、易達轎車、南區復康專線、易達旅遊、</a:t>
            </a:r>
            <a:endParaRPr lang="zh-TW" altLang="en-US" dirty="0"/>
          </a:p>
          <a:p>
            <a:pPr marL="538163" lvl="0">
              <a:lnSpc>
                <a:spcPct val="140016"/>
              </a:lnSpc>
            </a:pPr>
            <a:r>
              <a:rPr lang="zh-TW" altLang="en-US" sz="2449" dirty="0" smtClean="0"/>
              <a:t>無</a:t>
            </a:r>
            <a:r>
              <a:rPr lang="zh-TW" altLang="en-US" sz="2449" dirty="0"/>
              <a:t>障礙旅遊指南</a:t>
            </a:r>
          </a:p>
          <a:p>
            <a:pPr marL="528873" marR="0" lvl="1" indent="-264436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49"/>
              <a:buFont typeface="Arial"/>
              <a:buChar char="•"/>
            </a:pPr>
            <a:r>
              <a:rPr lang="en-US" sz="2449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為內地資源較為匱乏的地區培孕復康人材</a:t>
            </a:r>
            <a:endParaRPr sz="2449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28873" marR="0" lvl="1" indent="-264436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49"/>
              <a:buFont typeface="Arial"/>
              <a:buChar char="•"/>
            </a:pPr>
            <a:r>
              <a:rPr lang="en-US" sz="2449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研究及倡議</a:t>
            </a:r>
            <a:endParaRPr sz="2449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28873" marR="0" lvl="1" indent="-264436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49"/>
              <a:buFont typeface="Arial"/>
              <a:buChar char="•"/>
            </a:pPr>
            <a:r>
              <a:rPr lang="en-US" sz="2449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病人互助發展</a:t>
            </a:r>
            <a:endParaRPr sz="2449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3"/>
          <p:cNvSpPr txBox="1"/>
          <p:nvPr/>
        </p:nvSpPr>
        <p:spPr>
          <a:xfrm>
            <a:off x="618537" y="906347"/>
            <a:ext cx="12143566" cy="586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6" b="1" i="0" u="none" strike="noStrike" cap="none" dirty="0" smtClean="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ICF </a:t>
            </a:r>
            <a:r>
              <a:rPr lang="en-US" sz="3736" b="1" i="0" u="none" strike="noStrike" cap="none" dirty="0" err="1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為本的全人服務</a:t>
            </a:r>
            <a:endParaRPr sz="3736" b="1" i="0" u="none" strike="noStrike" cap="none" dirty="0">
              <a:solidFill>
                <a:srgbClr val="4040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0" name="Google Shape;280;p13"/>
          <p:cNvSpPr txBox="1"/>
          <p:nvPr/>
        </p:nvSpPr>
        <p:spPr>
          <a:xfrm>
            <a:off x="618537" y="1561153"/>
            <a:ext cx="12950413" cy="3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8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國際功能</a:t>
            </a:r>
            <a:r>
              <a:rPr lang="en-US" sz="1708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、殘疾與健康分類系統</a:t>
            </a:r>
            <a:r>
              <a:rPr lang="en-US" sz="1708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(WHO </a:t>
            </a:r>
            <a:r>
              <a:rPr lang="en-US" sz="1708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世界衛生組織</a:t>
            </a:r>
            <a:r>
              <a:rPr lang="en-US" sz="1708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2001)</a:t>
            </a:r>
            <a:endParaRPr dirty="0"/>
          </a:p>
        </p:txBody>
      </p:sp>
      <p:pic>
        <p:nvPicPr>
          <p:cNvPr id="13" name="Google Shape;27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54342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79;p13"/>
          <p:cNvSpPr txBox="1"/>
          <p:nvPr/>
        </p:nvSpPr>
        <p:spPr>
          <a:xfrm>
            <a:off x="874059" y="1058747"/>
            <a:ext cx="12040444" cy="586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736" b="1" dirty="0" smtClean="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加入復康會的職涯規劃</a:t>
            </a:r>
            <a:endParaRPr sz="3736" b="1" i="0" u="none" strike="noStrike" cap="none" dirty="0">
              <a:solidFill>
                <a:srgbClr val="4040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059" y="2135358"/>
            <a:ext cx="7372542" cy="4803323"/>
          </a:xfrm>
          <a:prstGeom prst="rect">
            <a:avLst/>
          </a:prstGeom>
        </p:spPr>
      </p:pic>
      <p:sp>
        <p:nvSpPr>
          <p:cNvPr id="5" name="向上箭號 4"/>
          <p:cNvSpPr/>
          <p:nvPr/>
        </p:nvSpPr>
        <p:spPr>
          <a:xfrm>
            <a:off x="10609741" y="3441895"/>
            <a:ext cx="1801906" cy="3294529"/>
          </a:xfrm>
          <a:prstGeom prst="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9" name="向上箭號 18"/>
          <p:cNvSpPr/>
          <p:nvPr/>
        </p:nvSpPr>
        <p:spPr>
          <a:xfrm>
            <a:off x="14035175" y="3441894"/>
            <a:ext cx="1801906" cy="3294529"/>
          </a:xfrm>
          <a:prstGeom prst="up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10449042" y="237310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solidFill>
                  <a:srgbClr val="00B050"/>
                </a:solidFill>
              </a:rPr>
              <a:t>專職發展</a:t>
            </a:r>
            <a:endParaRPr lang="zh-HK" altLang="en-US" sz="3600" b="1" dirty="0">
              <a:solidFill>
                <a:srgbClr val="00B05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3458800" y="2373109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solidFill>
                  <a:schemeClr val="accent6">
                    <a:lumMod val="75000"/>
                  </a:schemeClr>
                </a:solidFill>
              </a:rPr>
              <a:t>機構管理</a:t>
            </a:r>
            <a:r>
              <a:rPr lang="zh-TW" altLang="en-US" sz="3600" b="1" dirty="0">
                <a:solidFill>
                  <a:schemeClr val="accent6">
                    <a:lumMod val="75000"/>
                  </a:schemeClr>
                </a:solidFill>
              </a:rPr>
              <a:t>發</a:t>
            </a:r>
            <a:r>
              <a:rPr lang="zh-TW" altLang="en-US" sz="3600" b="1" dirty="0" smtClean="0">
                <a:solidFill>
                  <a:schemeClr val="accent6">
                    <a:lumMod val="75000"/>
                  </a:schemeClr>
                </a:solidFill>
              </a:rPr>
              <a:t>展</a:t>
            </a:r>
            <a:endParaRPr lang="zh-HK" alt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加號 6"/>
          <p:cNvSpPr/>
          <p:nvPr/>
        </p:nvSpPr>
        <p:spPr>
          <a:xfrm>
            <a:off x="12641279" y="4924921"/>
            <a:ext cx="1081222" cy="112672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1731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359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52800" y="536411"/>
            <a:ext cx="4035200" cy="3197896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3"/>
          <p:cNvSpPr txBox="1"/>
          <p:nvPr/>
        </p:nvSpPr>
        <p:spPr>
          <a:xfrm>
            <a:off x="523623" y="2696275"/>
            <a:ext cx="9130484" cy="588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9985"/>
              </a:lnSpc>
            </a:pPr>
            <a:r>
              <a:rPr lang="zh-TW" altLang="en-US" sz="2731" b="1" u="sng" dirty="0" smtClean="0">
                <a:solidFill>
                  <a:srgbClr val="0070C0"/>
                </a:solidFill>
              </a:rPr>
              <a:t>共</a:t>
            </a:r>
            <a:r>
              <a:rPr lang="zh-TW" altLang="en-US" sz="2731" b="1" u="sng" dirty="0">
                <a:solidFill>
                  <a:srgbClr val="0070C0"/>
                </a:solidFill>
              </a:rPr>
              <a:t>融環境支援和</a:t>
            </a:r>
            <a:r>
              <a:rPr lang="zh-TW" altLang="en-US" sz="2731" b="1" u="sng" dirty="0" smtClean="0">
                <a:solidFill>
                  <a:srgbClr val="0070C0"/>
                </a:solidFill>
              </a:rPr>
              <a:t>發展</a:t>
            </a:r>
            <a:endParaRPr lang="zh-TW" altLang="en-US" sz="2731" b="1" u="sng" dirty="0">
              <a:solidFill>
                <a:srgbClr val="0070C0"/>
              </a:solidFill>
            </a:endParaRPr>
          </a:p>
        </p:txBody>
      </p:sp>
      <p:sp>
        <p:nvSpPr>
          <p:cNvPr id="278" name="Google Shape;278;p13"/>
          <p:cNvSpPr txBox="1"/>
          <p:nvPr/>
        </p:nvSpPr>
        <p:spPr>
          <a:xfrm>
            <a:off x="314024" y="3341988"/>
            <a:ext cx="9735682" cy="316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28873" marR="0" lvl="1" indent="-264436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49"/>
              <a:buFont typeface="Arial"/>
              <a:buChar char="•"/>
            </a:pPr>
            <a:r>
              <a:rPr lang="en-US" sz="2449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無障礙運輸及旅遊</a:t>
            </a:r>
            <a:endParaRPr lang="en-US" sz="2449" b="0" i="0" u="none" strike="noStrike" cap="non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8163" lvl="0" indent="-269875">
              <a:lnSpc>
                <a:spcPct val="140016"/>
              </a:lnSpc>
              <a:buFont typeface="Arial" panose="020B0604020202020204" pitchFamily="34" charset="0"/>
              <a:buChar char="•"/>
            </a:pPr>
            <a:r>
              <a:rPr lang="zh-TW" altLang="en-US" sz="2449" dirty="0"/>
              <a:t>復康巴士、易達巴士、易達轎車、南區復康專線、易達旅遊、</a:t>
            </a:r>
            <a:endParaRPr lang="zh-TW" altLang="en-US" dirty="0"/>
          </a:p>
          <a:p>
            <a:pPr marL="538163" lvl="0">
              <a:lnSpc>
                <a:spcPct val="140016"/>
              </a:lnSpc>
            </a:pPr>
            <a:r>
              <a:rPr lang="zh-TW" altLang="en-US" sz="2449" dirty="0" smtClean="0"/>
              <a:t>無</a:t>
            </a:r>
            <a:r>
              <a:rPr lang="zh-TW" altLang="en-US" sz="2449" dirty="0"/>
              <a:t>障礙旅遊指南</a:t>
            </a:r>
          </a:p>
          <a:p>
            <a:pPr marL="528873" marR="0" lvl="1" indent="-264436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49"/>
              <a:buFont typeface="Arial"/>
              <a:buChar char="•"/>
            </a:pPr>
            <a:r>
              <a:rPr lang="en-US" sz="2449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為內地資源較為匱乏的地區培孕復康人材</a:t>
            </a:r>
            <a:endParaRPr sz="2449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28873" marR="0" lvl="1" indent="-264436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49"/>
              <a:buFont typeface="Arial"/>
              <a:buChar char="•"/>
            </a:pPr>
            <a:r>
              <a:rPr lang="en-US" sz="2449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研究及倡議</a:t>
            </a:r>
            <a:endParaRPr sz="2449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28873" marR="0" lvl="1" indent="-264436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49"/>
              <a:buFont typeface="Arial"/>
              <a:buChar char="•"/>
            </a:pPr>
            <a:r>
              <a:rPr lang="en-US" sz="2449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病人互助發展</a:t>
            </a:r>
            <a:endParaRPr sz="2449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3"/>
          <p:cNvSpPr txBox="1"/>
          <p:nvPr/>
        </p:nvSpPr>
        <p:spPr>
          <a:xfrm>
            <a:off x="618537" y="906347"/>
            <a:ext cx="12143566" cy="586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6" b="1" i="0" u="none" strike="noStrike" cap="none" dirty="0" smtClean="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ICF </a:t>
            </a:r>
            <a:r>
              <a:rPr lang="en-US" sz="3736" b="1" i="0" u="none" strike="noStrike" cap="none" dirty="0" err="1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為本的全人服務</a:t>
            </a:r>
            <a:endParaRPr sz="3736" b="1" i="0" u="none" strike="noStrike" cap="none" dirty="0">
              <a:solidFill>
                <a:srgbClr val="4040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0" name="Google Shape;280;p13"/>
          <p:cNvSpPr txBox="1"/>
          <p:nvPr/>
        </p:nvSpPr>
        <p:spPr>
          <a:xfrm>
            <a:off x="618537" y="1561153"/>
            <a:ext cx="12950413" cy="3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8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國際功能</a:t>
            </a:r>
            <a:r>
              <a:rPr lang="en-US" sz="1708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、殘疾與健康分類系統</a:t>
            </a:r>
            <a:r>
              <a:rPr lang="en-US" sz="1708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(WHO </a:t>
            </a:r>
            <a:r>
              <a:rPr lang="en-US" sz="1708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世界衛生組織</a:t>
            </a:r>
            <a:r>
              <a:rPr lang="en-US" sz="1708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2001)</a:t>
            </a:r>
            <a:endParaRPr dirty="0"/>
          </a:p>
        </p:txBody>
      </p:sp>
      <p:pic>
        <p:nvPicPr>
          <p:cNvPr id="13" name="Google Shape;27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18579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79;p13"/>
          <p:cNvSpPr txBox="1"/>
          <p:nvPr/>
        </p:nvSpPr>
        <p:spPr>
          <a:xfrm>
            <a:off x="874059" y="1058747"/>
            <a:ext cx="12040444" cy="586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736" b="1" dirty="0" smtClean="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加入復康會的員工福利</a:t>
            </a:r>
            <a:endParaRPr sz="3736" b="1" i="0" u="none" strike="noStrike" cap="none" dirty="0">
              <a:solidFill>
                <a:srgbClr val="4040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33729" y="2276421"/>
            <a:ext cx="743791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"/>
            </a:pPr>
            <a:r>
              <a:rPr lang="zh-TW" altLang="en-US" sz="3600" kern="100" dirty="0" smtClean="0">
                <a:latin typeface="Times New Roman" panose="02020603050405020304" pitchFamily="18" charset="0"/>
                <a:ea typeface="新細明體" panose="02020500000000000000" pitchFamily="18" charset="-120"/>
              </a:rPr>
              <a:t>五天工作週</a:t>
            </a:r>
            <a:endParaRPr lang="zh-TW" altLang="zh-HK" sz="3600" kern="1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342900" lvl="0" indent="-342900" algn="just">
              <a:buFont typeface="Wingdings" panose="05000000000000000000" pitchFamily="2" charset="2"/>
              <a:buChar char=""/>
              <a:tabLst>
                <a:tab pos="1344613" algn="l"/>
              </a:tabLst>
            </a:pPr>
            <a:r>
              <a:rPr lang="zh-TW" altLang="en-US" sz="3600" kern="100" dirty="0" smtClean="0">
                <a:latin typeface="Times New Roman" panose="02020603050405020304" pitchFamily="18" charset="0"/>
                <a:ea typeface="新細明體" panose="02020500000000000000" pitchFamily="18" charset="-120"/>
              </a:rPr>
              <a:t>假期： 每年</a:t>
            </a:r>
            <a:r>
              <a:rPr lang="en-US" altLang="zh-TW" sz="3600" kern="100" dirty="0" smtClean="0">
                <a:latin typeface="Times New Roman" panose="02020603050405020304" pitchFamily="18" charset="0"/>
                <a:ea typeface="新細明體" panose="02020500000000000000" pitchFamily="18" charset="-120"/>
              </a:rPr>
              <a:t>14</a:t>
            </a:r>
            <a:r>
              <a:rPr lang="zh-TW" altLang="en-US" sz="3600" kern="100" dirty="0" smtClean="0">
                <a:latin typeface="Times New Roman" panose="02020603050405020304" pitchFamily="18" charset="0"/>
                <a:ea typeface="新細明體" panose="02020500000000000000" pitchFamily="18" charset="-120"/>
              </a:rPr>
              <a:t>天年假</a:t>
            </a:r>
            <a:endParaRPr lang="en-US" altLang="zh-TW" sz="3600" kern="100" dirty="0" smtClean="0"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1789113" lvl="2" algn="just"/>
            <a:r>
              <a:rPr lang="zh-TW" altLang="en-US" sz="3600" kern="100" dirty="0" smtClean="0">
                <a:latin typeface="Times New Roman" panose="02020603050405020304" pitchFamily="18" charset="0"/>
                <a:ea typeface="新細明體" panose="02020500000000000000" pitchFamily="18" charset="-120"/>
              </a:rPr>
              <a:t>生日假</a:t>
            </a:r>
            <a:endParaRPr lang="en-US" altLang="zh-TW" sz="3600" kern="100" dirty="0" smtClean="0"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1789113" lvl="0" algn="just"/>
            <a:r>
              <a:rPr lang="zh-TW" altLang="en-US" sz="3600" kern="100" dirty="0" smtClean="0">
                <a:latin typeface="Times New Roman" panose="02020603050405020304" pitchFamily="18" charset="0"/>
                <a:ea typeface="新細明體" panose="02020500000000000000" pitchFamily="18" charset="-120"/>
              </a:rPr>
              <a:t>家庭關顧假</a:t>
            </a:r>
            <a:r>
              <a:rPr lang="en-US" altLang="zh-HK" sz="3600" kern="100" dirty="0" smtClean="0">
                <a:latin typeface="Times New Roman" panose="02020603050405020304" pitchFamily="18" charset="0"/>
                <a:ea typeface="新細明體" panose="02020500000000000000" pitchFamily="18" charset="-120"/>
              </a:rPr>
              <a:t> </a:t>
            </a:r>
            <a:endParaRPr lang="zh-TW" altLang="zh-HK" sz="3600" kern="1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1789113" lvl="0" algn="just"/>
            <a:r>
              <a:rPr lang="zh-TW" altLang="en-US" sz="3600" kern="100" dirty="0" smtClean="0">
                <a:latin typeface="Times New Roman" panose="02020603050405020304" pitchFamily="18" charset="0"/>
                <a:ea typeface="新細明體" panose="02020500000000000000" pitchFamily="18" charset="-120"/>
              </a:rPr>
              <a:t>婚假等</a:t>
            </a:r>
            <a:r>
              <a:rPr lang="en-US" altLang="zh-TW" sz="3600" kern="100" dirty="0" smtClean="0">
                <a:latin typeface="Times New Roman" panose="02020603050405020304" pitchFamily="18" charset="0"/>
                <a:ea typeface="新細明體" panose="02020500000000000000" pitchFamily="18" charset="-120"/>
              </a:rPr>
              <a:t>…..</a:t>
            </a:r>
            <a:endParaRPr lang="zh-TW" altLang="zh-HK" sz="3600" kern="1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342900" lvl="0" indent="-342900" algn="just">
              <a:buFont typeface="Wingdings" panose="05000000000000000000" pitchFamily="2" charset="2"/>
              <a:buChar char=""/>
            </a:pPr>
            <a:r>
              <a:rPr lang="zh-TW" altLang="en-US" sz="3600" kern="100" dirty="0" smtClean="0">
                <a:latin typeface="Times New Roman" panose="02020603050405020304" pitchFamily="18" charset="0"/>
                <a:ea typeface="新細明體" panose="02020500000000000000" pitchFamily="18" charset="-120"/>
              </a:rPr>
              <a:t>完善員工醫療保障</a:t>
            </a:r>
            <a:endParaRPr lang="en-US" altLang="zh-TW" sz="3600" kern="100" dirty="0" smtClean="0"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342900" lvl="0" indent="-342900" algn="just">
              <a:buFont typeface="Wingdings" panose="05000000000000000000" pitchFamily="2" charset="2"/>
              <a:buChar char=""/>
            </a:pPr>
            <a:r>
              <a:rPr lang="zh-TW" altLang="en-US" sz="3600" kern="100" dirty="0" smtClean="0">
                <a:latin typeface="Times New Roman" panose="02020603050405020304" pitchFamily="18" charset="0"/>
                <a:ea typeface="新細明體" panose="02020500000000000000" pitchFamily="18" charset="-120"/>
              </a:rPr>
              <a:t>舉辦不同健康活動及員工康樂活動</a:t>
            </a:r>
            <a:endParaRPr lang="en-US" altLang="zh-TW" sz="3600" kern="100" dirty="0" smtClean="0"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342900" lvl="0" indent="-342900" algn="just">
              <a:buFont typeface="Wingdings" panose="05000000000000000000" pitchFamily="2" charset="2"/>
              <a:buChar char=""/>
            </a:pPr>
            <a:r>
              <a:rPr lang="zh-TW" altLang="en-US" sz="3600" kern="100" dirty="0" smtClean="0">
                <a:latin typeface="Times New Roman" panose="02020603050405020304" pitchFamily="18" charset="0"/>
                <a:ea typeface="新細明體" panose="02020500000000000000" pitchFamily="18" charset="-120"/>
              </a:rPr>
              <a:t>培訓資助及有薪進修假期</a:t>
            </a:r>
            <a:endParaRPr lang="en-US" altLang="zh-TW" sz="3600" kern="1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342900" lvl="0" indent="-342900" algn="just">
              <a:buFont typeface="Wingdings" panose="05000000000000000000" pitchFamily="2" charset="2"/>
              <a:buChar char=""/>
            </a:pPr>
            <a:r>
              <a:rPr lang="en-US" altLang="zh-HK" sz="3600" kern="100" dirty="0" smtClean="0">
                <a:latin typeface="Times New Roman" panose="02020603050405020304" pitchFamily="18" charset="0"/>
                <a:ea typeface="新細明體" panose="02020500000000000000" pitchFamily="18" charset="-120"/>
              </a:rPr>
              <a:t>…….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6166" y="705266"/>
            <a:ext cx="4667486" cy="441887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4045" y="5323361"/>
            <a:ext cx="7547909" cy="220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0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189" y="-13696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25"/>
          <p:cNvSpPr/>
          <p:nvPr/>
        </p:nvSpPr>
        <p:spPr>
          <a:xfrm>
            <a:off x="15729457" y="-1167961"/>
            <a:ext cx="2862340" cy="13267411"/>
          </a:xfrm>
          <a:custGeom>
            <a:avLst/>
            <a:gdLst/>
            <a:ahLst/>
            <a:cxnLst/>
            <a:rect l="l" t="t" r="r" b="b"/>
            <a:pathLst>
              <a:path w="802179" h="3718231" extrusionOk="0">
                <a:moveTo>
                  <a:pt x="0" y="0"/>
                </a:moveTo>
                <a:lnTo>
                  <a:pt x="802179" y="0"/>
                </a:lnTo>
                <a:lnTo>
                  <a:pt x="802179" y="3718231"/>
                </a:lnTo>
                <a:lnTo>
                  <a:pt x="0" y="3718231"/>
                </a:lnTo>
                <a:close/>
              </a:path>
            </a:pathLst>
          </a:custGeom>
          <a:solidFill>
            <a:srgbClr val="00A499"/>
          </a:solidFill>
          <a:ln>
            <a:noFill/>
          </a:ln>
        </p:spPr>
      </p:sp>
      <p:pic>
        <p:nvPicPr>
          <p:cNvPr id="547" name="Google Shape;547;p25"/>
          <p:cNvPicPr preferRelativeResize="0"/>
          <p:nvPr/>
        </p:nvPicPr>
        <p:blipFill rotWithShape="1">
          <a:blip r:embed="rId4">
            <a:alphaModFix/>
          </a:blip>
          <a:srcRect b="11853"/>
          <a:stretch/>
        </p:blipFill>
        <p:spPr>
          <a:xfrm>
            <a:off x="10349238" y="10847"/>
            <a:ext cx="6811389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8" name="Google Shape;548;p25"/>
          <p:cNvCxnSpPr/>
          <p:nvPr/>
        </p:nvCxnSpPr>
        <p:spPr>
          <a:xfrm>
            <a:off x="745869" y="2554177"/>
            <a:ext cx="7103143" cy="0"/>
          </a:xfrm>
          <a:prstGeom prst="straightConnector1">
            <a:avLst/>
          </a:prstGeom>
          <a:noFill/>
          <a:ln w="19050" cap="flat" cmpd="sng">
            <a:solidFill>
              <a:srgbClr val="F9E22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49" name="Google Shape;549;p25"/>
          <p:cNvCxnSpPr/>
          <p:nvPr/>
        </p:nvCxnSpPr>
        <p:spPr>
          <a:xfrm>
            <a:off x="701478" y="6109652"/>
            <a:ext cx="8021490" cy="0"/>
          </a:xfrm>
          <a:prstGeom prst="straightConnector1">
            <a:avLst/>
          </a:prstGeom>
          <a:noFill/>
          <a:ln w="19050" cap="flat" cmpd="sng">
            <a:solidFill>
              <a:srgbClr val="F9E22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50" name="Google Shape;55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5685" y="3648566"/>
            <a:ext cx="274226" cy="426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5869" y="2975416"/>
            <a:ext cx="393860" cy="39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5178" y="4290830"/>
            <a:ext cx="315242" cy="32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8376" y="4984697"/>
            <a:ext cx="348844" cy="3854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4" name="Google Shape;554;p25"/>
          <p:cNvGrpSpPr/>
          <p:nvPr/>
        </p:nvGrpSpPr>
        <p:grpSpPr>
          <a:xfrm>
            <a:off x="805685" y="6955700"/>
            <a:ext cx="1347349" cy="1808765"/>
            <a:chOff x="0" y="0"/>
            <a:chExt cx="1796465" cy="2411686"/>
          </a:xfrm>
        </p:grpSpPr>
        <p:pic>
          <p:nvPicPr>
            <p:cNvPr id="555" name="Google Shape;555;p2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47387" y="0"/>
              <a:ext cx="501691" cy="5016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6" name="Google Shape;556;p25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0" y="615221"/>
              <a:ext cx="1796465" cy="179646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7" name="Google Shape;557;p25"/>
          <p:cNvGrpSpPr/>
          <p:nvPr/>
        </p:nvGrpSpPr>
        <p:grpSpPr>
          <a:xfrm>
            <a:off x="2866596" y="6925097"/>
            <a:ext cx="1347349" cy="1839368"/>
            <a:chOff x="0" y="0"/>
            <a:chExt cx="1796465" cy="2452490"/>
          </a:xfrm>
        </p:grpSpPr>
        <p:pic>
          <p:nvPicPr>
            <p:cNvPr id="558" name="Google Shape;558;p25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47387" y="0"/>
              <a:ext cx="501691" cy="5016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9" name="Google Shape;559;p2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0" y="656025"/>
              <a:ext cx="1796465" cy="179646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0" name="Google Shape;560;p25"/>
          <p:cNvGrpSpPr/>
          <p:nvPr/>
        </p:nvGrpSpPr>
        <p:grpSpPr>
          <a:xfrm>
            <a:off x="4927506" y="6925097"/>
            <a:ext cx="1347349" cy="1839368"/>
            <a:chOff x="0" y="0"/>
            <a:chExt cx="1796465" cy="2452490"/>
          </a:xfrm>
        </p:grpSpPr>
        <p:pic>
          <p:nvPicPr>
            <p:cNvPr id="561" name="Google Shape;561;p25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47387" y="0"/>
              <a:ext cx="501691" cy="5016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2" name="Google Shape;562;p25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0" y="656025"/>
              <a:ext cx="1796465" cy="179646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3" name="Google Shape;563;p25"/>
          <p:cNvGrpSpPr/>
          <p:nvPr/>
        </p:nvGrpSpPr>
        <p:grpSpPr>
          <a:xfrm>
            <a:off x="6989230" y="7008401"/>
            <a:ext cx="1347349" cy="1756064"/>
            <a:chOff x="0" y="0"/>
            <a:chExt cx="1796465" cy="2341419"/>
          </a:xfrm>
        </p:grpSpPr>
        <p:pic>
          <p:nvPicPr>
            <p:cNvPr id="564" name="Google Shape;564;p25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568861" y="0"/>
              <a:ext cx="658743" cy="4635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5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0" y="544954"/>
              <a:ext cx="1796465" cy="17964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6" name="Google Shape;566;p25"/>
          <p:cNvSpPr txBox="1"/>
          <p:nvPr/>
        </p:nvSpPr>
        <p:spPr>
          <a:xfrm>
            <a:off x="1251265" y="4793864"/>
            <a:ext cx="7953294" cy="38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11"/>
              </a:lnSpc>
            </a:pPr>
            <a:r>
              <a:rPr lang="en-US" sz="1792" dirty="0" err="1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地址</a:t>
            </a:r>
            <a:r>
              <a:rPr lang="en-US" sz="1792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lang="zh-TW" altLang="en-US" sz="1792" dirty="0" smtClean="0">
                <a:latin typeface="Helvetica Neue"/>
                <a:ea typeface="Helvetica Neue"/>
                <a:cs typeface="Helvetica Neue"/>
                <a:sym typeface="Helvetica Neue"/>
              </a:rPr>
              <a:t>香港</a:t>
            </a:r>
            <a:r>
              <a:rPr lang="zh-TW" altLang="en-US" sz="1792" dirty="0">
                <a:latin typeface="Helvetica Neue"/>
                <a:ea typeface="Helvetica Neue"/>
                <a:cs typeface="Helvetica Neue"/>
                <a:sym typeface="Helvetica Neue"/>
              </a:rPr>
              <a:t>九龍藍田復康徑 </a:t>
            </a:r>
            <a:r>
              <a:rPr lang="en-US" altLang="zh-TW" sz="1792" dirty="0">
                <a:latin typeface="Helvetica Neue"/>
                <a:ea typeface="Helvetica Neue"/>
                <a:cs typeface="Helvetica Neue"/>
                <a:sym typeface="Helvetica Neue"/>
              </a:rPr>
              <a:t>7 </a:t>
            </a:r>
            <a:r>
              <a:rPr lang="zh-TW" altLang="en-US" sz="1792" dirty="0">
                <a:latin typeface="Helvetica Neue"/>
                <a:ea typeface="Helvetica Neue"/>
                <a:cs typeface="Helvetica Neue"/>
                <a:sym typeface="Helvetica Neue"/>
              </a:rPr>
              <a:t>號 </a:t>
            </a:r>
            <a:r>
              <a:rPr lang="en-US" altLang="zh-TW" sz="1792" dirty="0">
                <a:latin typeface="Helvetica Neue"/>
                <a:ea typeface="Helvetica Neue"/>
                <a:cs typeface="Helvetica Neue"/>
                <a:sym typeface="Helvetica Neue"/>
              </a:rPr>
              <a:t>1 </a:t>
            </a:r>
            <a:r>
              <a:rPr lang="zh-TW" altLang="en-US" sz="1792" dirty="0">
                <a:latin typeface="Helvetica Neue"/>
                <a:ea typeface="Helvetica Neue"/>
                <a:cs typeface="Helvetica Neue"/>
                <a:sym typeface="Helvetica Neue"/>
              </a:rPr>
              <a:t>樓</a:t>
            </a:r>
            <a:endParaRPr dirty="0"/>
          </a:p>
        </p:txBody>
      </p:sp>
      <p:sp>
        <p:nvSpPr>
          <p:cNvPr id="567" name="Google Shape;567;p25"/>
          <p:cNvSpPr txBox="1"/>
          <p:nvPr/>
        </p:nvSpPr>
        <p:spPr>
          <a:xfrm>
            <a:off x="543812" y="506830"/>
            <a:ext cx="11087543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3"/>
              </a:lnSpc>
            </a:pPr>
            <a:r>
              <a:rPr lang="zh-TW" altLang="en-US" sz="6000" b="1" i="1" dirty="0" smtClean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歡迎大家加入復康會 </a:t>
            </a:r>
            <a:r>
              <a:rPr lang="en-US" sz="6000" b="1" i="1" dirty="0" smtClean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!</a:t>
            </a:r>
            <a:endParaRPr sz="6000" b="1" i="1" dirty="0">
              <a:solidFill>
                <a:srgbClr val="0070C0"/>
              </a:solidFill>
            </a:endParaRPr>
          </a:p>
        </p:txBody>
      </p:sp>
      <p:sp>
        <p:nvSpPr>
          <p:cNvPr id="568" name="Google Shape;568;p25"/>
          <p:cNvSpPr txBox="1"/>
          <p:nvPr/>
        </p:nvSpPr>
        <p:spPr>
          <a:xfrm>
            <a:off x="1251265" y="2995113"/>
            <a:ext cx="4349205" cy="38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92" dirty="0" err="1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網址</a:t>
            </a:r>
            <a:r>
              <a:rPr lang="en-US" sz="1792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lang="en-US" sz="1792" u="sng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  <a:hlinkClick r:id="rId1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www.rehabsociety.org.hk</a:t>
            </a:r>
            <a:endParaRPr dirty="0"/>
          </a:p>
        </p:txBody>
      </p:sp>
      <p:sp>
        <p:nvSpPr>
          <p:cNvPr id="569" name="Google Shape;569;p25"/>
          <p:cNvSpPr txBox="1"/>
          <p:nvPr/>
        </p:nvSpPr>
        <p:spPr>
          <a:xfrm>
            <a:off x="1251265" y="3665867"/>
            <a:ext cx="4349205" cy="38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11"/>
              </a:lnSpc>
            </a:pPr>
            <a:r>
              <a:rPr lang="en-US" sz="1792" dirty="0" err="1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電話</a:t>
            </a:r>
            <a:r>
              <a:rPr lang="en-US" sz="1792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lang="en-US" sz="1792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+852 </a:t>
            </a:r>
            <a:r>
              <a:rPr lang="en-US" sz="1792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2534 </a:t>
            </a:r>
            <a:r>
              <a:rPr lang="en-US" sz="1792" dirty="0" smtClean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3322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570" name="Google Shape;570;p25"/>
          <p:cNvSpPr txBox="1"/>
          <p:nvPr/>
        </p:nvSpPr>
        <p:spPr>
          <a:xfrm>
            <a:off x="1251265" y="4258582"/>
            <a:ext cx="4349205" cy="38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92" dirty="0" err="1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電郵</a:t>
            </a:r>
            <a:r>
              <a:rPr lang="en-US" sz="1792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lang="en-US" sz="1792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hksr_recruit@rehabsociety.org.hk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71" name="Google Shape;571;p25"/>
          <p:cNvSpPr txBox="1"/>
          <p:nvPr/>
        </p:nvSpPr>
        <p:spPr>
          <a:xfrm>
            <a:off x="768376" y="1905942"/>
            <a:ext cx="5290232" cy="515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1" dirty="0" err="1" smtClean="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聯絡方法</a:t>
            </a:r>
            <a:endParaRPr sz="2391" dirty="0">
              <a:solidFill>
                <a:srgbClr val="4040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2" name="Google Shape;572;p25"/>
          <p:cNvSpPr txBox="1"/>
          <p:nvPr/>
        </p:nvSpPr>
        <p:spPr>
          <a:xfrm>
            <a:off x="745869" y="6300152"/>
            <a:ext cx="5974192" cy="51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" dirty="0" err="1" smtClean="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社交媒體</a:t>
            </a:r>
            <a:endParaRPr sz="2390" dirty="0">
              <a:solidFill>
                <a:srgbClr val="4040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 txBox="1"/>
          <p:nvPr/>
        </p:nvSpPr>
        <p:spPr>
          <a:xfrm>
            <a:off x="782331" y="1370243"/>
            <a:ext cx="7401262" cy="464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4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7" b="0" i="0" u="none" strike="noStrike" cap="none">
                <a:solidFill>
                  <a:srgbClr val="020301"/>
                </a:solidFill>
                <a:latin typeface="Calibri"/>
                <a:ea typeface="Calibri"/>
                <a:cs typeface="Calibri"/>
                <a:sym typeface="Calibri"/>
              </a:rPr>
              <a:t>我們的抱負和使命</a:t>
            </a: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8002863" y="-233785"/>
            <a:ext cx="567624" cy="10768576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" name="Google Shape;100;p2"/>
          <p:cNvGrpSpPr/>
          <p:nvPr/>
        </p:nvGrpSpPr>
        <p:grpSpPr>
          <a:xfrm>
            <a:off x="9101499" y="713233"/>
            <a:ext cx="7637485" cy="8211143"/>
            <a:chOff x="0" y="0"/>
            <a:chExt cx="10183313" cy="10948191"/>
          </a:xfrm>
        </p:grpSpPr>
        <p:pic>
          <p:nvPicPr>
            <p:cNvPr id="101" name="Google Shape;101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2067" y="0"/>
              <a:ext cx="10079180" cy="92037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9366429"/>
              <a:ext cx="10183313" cy="15817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3"/>
          <p:cNvPicPr preferRelativeResize="0"/>
          <p:nvPr/>
        </p:nvPicPr>
        <p:blipFill rotWithShape="1">
          <a:blip r:embed="rId3">
            <a:alphaModFix/>
          </a:blip>
          <a:srcRect t="20444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98685" y="412428"/>
            <a:ext cx="2554463" cy="1290657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"/>
          <p:cNvSpPr/>
          <p:nvPr/>
        </p:nvSpPr>
        <p:spPr>
          <a:xfrm>
            <a:off x="7073063" y="4591"/>
            <a:ext cx="211803" cy="10282409"/>
          </a:xfrm>
          <a:prstGeom prst="rect">
            <a:avLst/>
          </a:prstGeom>
          <a:solidFill>
            <a:srgbClr val="FF9E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1" name="Google Shape;11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7073063" cy="471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8016019" y="1074787"/>
            <a:ext cx="5375769" cy="953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24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關於香港復康會</a:t>
            </a:r>
            <a:endParaRPr sz="4424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7771951" y="2357687"/>
            <a:ext cx="10028964" cy="4782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61341" marR="0" lvl="1" indent="-280669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en-US" sz="2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於1959年成立，是本港歷史</a:t>
            </a:r>
            <a:r>
              <a:rPr lang="en-US" sz="26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最悠久以復康為主題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的慈善團體。</a:t>
            </a:r>
            <a:endParaRPr dirty="0"/>
          </a:p>
          <a:p>
            <a:pPr marL="561341" marR="0" lvl="1" indent="-280669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en-US" sz="2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致力推動殘疾人士的復康工作，隨着人口老化及慢性病的普及，我們的服務已擴展至長期病患者的復康、長者的持續照顧，以及基層醫療</a:t>
            </a:r>
            <a:r>
              <a:rPr lang="en-US" sz="26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</a:p>
          <a:p>
            <a:pPr marL="561341" lvl="1" indent="-280669">
              <a:lnSpc>
                <a:spcPct val="140000"/>
              </a:lnSpc>
              <a:buSzPts val="2600"/>
              <a:buFont typeface="Arial"/>
              <a:buChar char="•"/>
            </a:pPr>
            <a:r>
              <a:rPr lang="zh-TW" altLang="en-US" sz="2600" dirty="0" smtClean="0">
                <a:latin typeface="Calibri"/>
                <a:ea typeface="Calibri"/>
                <a:cs typeface="Calibri"/>
                <a:sym typeface="Calibri"/>
              </a:rPr>
              <a:t>在</a:t>
            </a:r>
            <a:r>
              <a:rPr lang="en-US" altLang="zh-TW" sz="2600" dirty="0">
                <a:latin typeface="Calibri"/>
                <a:ea typeface="Calibri"/>
                <a:cs typeface="Calibri"/>
                <a:sym typeface="Calibri"/>
              </a:rPr>
              <a:t>2021-2022</a:t>
            </a:r>
            <a:r>
              <a:rPr lang="zh-TW" altLang="en-US" sz="2600" dirty="0">
                <a:latin typeface="Calibri"/>
                <a:ea typeface="Calibri"/>
                <a:cs typeface="Calibri"/>
                <a:sym typeface="Calibri"/>
              </a:rPr>
              <a:t>年，本會在</a:t>
            </a:r>
            <a:r>
              <a:rPr lang="zh-TW" altLang="en-US" sz="2600" b="1" u="sng" dirty="0">
                <a:latin typeface="Calibri"/>
                <a:ea typeface="Calibri"/>
                <a:cs typeface="Calibri"/>
                <a:sym typeface="Calibri"/>
              </a:rPr>
              <a:t>香港及內地有逾</a:t>
            </a:r>
            <a:r>
              <a:rPr lang="en-US" altLang="zh-TW" sz="2600" b="1" u="sng" dirty="0">
                <a:latin typeface="Calibri"/>
                <a:ea typeface="Calibri"/>
                <a:cs typeface="Calibri"/>
                <a:sym typeface="Calibri"/>
              </a:rPr>
              <a:t>30</a:t>
            </a:r>
            <a:r>
              <a:rPr lang="zh-TW" altLang="en-US" sz="2600" b="1" u="sng" dirty="0">
                <a:latin typeface="Calibri"/>
                <a:ea typeface="Calibri"/>
                <a:cs typeface="Calibri"/>
                <a:sym typeface="Calibri"/>
              </a:rPr>
              <a:t>個服務點</a:t>
            </a:r>
            <a:r>
              <a:rPr lang="zh-TW" altLang="en-US" sz="2600" dirty="0">
                <a:latin typeface="Calibri"/>
                <a:ea typeface="Calibri"/>
                <a:cs typeface="Calibri"/>
                <a:sym typeface="Calibri"/>
              </a:rPr>
              <a:t>，服務人次超過</a:t>
            </a:r>
            <a:r>
              <a:rPr lang="en-US" altLang="zh-TW" sz="2600" dirty="0">
                <a:latin typeface="Calibri"/>
                <a:ea typeface="Calibri"/>
                <a:cs typeface="Calibri"/>
                <a:sym typeface="Calibri"/>
              </a:rPr>
              <a:t>130</a:t>
            </a:r>
            <a:r>
              <a:rPr lang="zh-TW" altLang="en-US" sz="2600" dirty="0">
                <a:latin typeface="Calibri"/>
                <a:ea typeface="Calibri"/>
                <a:cs typeface="Calibri"/>
                <a:sym typeface="Calibri"/>
              </a:rPr>
              <a:t>萬，當中亦包括超過</a:t>
            </a:r>
            <a:r>
              <a:rPr lang="en-US" altLang="zh-TW" sz="2600" dirty="0">
                <a:latin typeface="Calibri"/>
                <a:ea typeface="Calibri"/>
                <a:cs typeface="Calibri"/>
                <a:sym typeface="Calibri"/>
              </a:rPr>
              <a:t>90</a:t>
            </a:r>
            <a:r>
              <a:rPr lang="zh-TW" altLang="en-US" sz="2600" dirty="0">
                <a:latin typeface="Calibri"/>
                <a:ea typeface="Calibri"/>
                <a:cs typeface="Calibri"/>
                <a:sym typeface="Calibri"/>
              </a:rPr>
              <a:t>萬的無障礙運輸服務的載客人次，另為超過</a:t>
            </a:r>
            <a:r>
              <a:rPr lang="en-US" altLang="zh-TW" sz="2600" dirty="0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zh-TW" altLang="en-US" sz="2600" dirty="0">
                <a:latin typeface="Calibri"/>
                <a:ea typeface="Calibri"/>
                <a:cs typeface="Calibri"/>
                <a:sym typeface="Calibri"/>
              </a:rPr>
              <a:t>萬名長期病患者提供社區復康、職業再培訓及健康管理服務。</a:t>
            </a:r>
            <a:endParaRPr lang="zh-TW" altLang="en-US" sz="2600" dirty="0"/>
          </a:p>
          <a:p>
            <a:pPr marL="561341" marR="0" lvl="1" indent="-280669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endParaRPr dirty="0"/>
          </a:p>
        </p:txBody>
      </p:sp>
      <p:pic>
        <p:nvPicPr>
          <p:cNvPr id="115" name="Google Shape;115;p3"/>
          <p:cNvPicPr preferRelativeResize="0"/>
          <p:nvPr/>
        </p:nvPicPr>
        <p:blipFill rotWithShape="1">
          <a:blip r:embed="rId6">
            <a:alphaModFix/>
          </a:blip>
          <a:srcRect l="7162" t="-79" r="9866"/>
          <a:stretch/>
        </p:blipFill>
        <p:spPr>
          <a:xfrm>
            <a:off x="0" y="4708742"/>
            <a:ext cx="7073063" cy="5687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23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952905" y="6273053"/>
            <a:ext cx="2848010" cy="2827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" name="Google Shape;186;p8"/>
          <p:cNvGrpSpPr/>
          <p:nvPr/>
        </p:nvGrpSpPr>
        <p:grpSpPr>
          <a:xfrm>
            <a:off x="0" y="550469"/>
            <a:ext cx="7835602" cy="7833645"/>
            <a:chOff x="0" y="-889"/>
            <a:chExt cx="2542032" cy="2541397"/>
          </a:xfrm>
        </p:grpSpPr>
        <p:sp>
          <p:nvSpPr>
            <p:cNvPr id="187" name="Google Shape;187;p8"/>
            <p:cNvSpPr/>
            <p:nvPr/>
          </p:nvSpPr>
          <p:spPr>
            <a:xfrm>
              <a:off x="768477" y="131953"/>
              <a:ext cx="1773555" cy="2408174"/>
            </a:xfrm>
            <a:custGeom>
              <a:avLst/>
              <a:gdLst/>
              <a:ahLst/>
              <a:cxnLst/>
              <a:rect l="l" t="t" r="r" b="b"/>
              <a:pathLst>
                <a:path w="1773555" h="2408174" extrusionOk="0">
                  <a:moveTo>
                    <a:pt x="1773555" y="261874"/>
                  </a:moveTo>
                  <a:lnTo>
                    <a:pt x="1773555" y="949706"/>
                  </a:lnTo>
                  <a:cubicBezTo>
                    <a:pt x="1753616" y="925068"/>
                    <a:pt x="1735709" y="900684"/>
                    <a:pt x="1715770" y="876046"/>
                  </a:cubicBezTo>
                  <a:cubicBezTo>
                    <a:pt x="1686941" y="862965"/>
                    <a:pt x="1656969" y="852551"/>
                    <a:pt x="1626235" y="845185"/>
                  </a:cubicBezTo>
                  <a:cubicBezTo>
                    <a:pt x="1556385" y="828675"/>
                    <a:pt x="1484122" y="825373"/>
                    <a:pt x="1413002" y="835533"/>
                  </a:cubicBezTo>
                  <a:cubicBezTo>
                    <a:pt x="1362075" y="839089"/>
                    <a:pt x="1311910" y="849630"/>
                    <a:pt x="1263777" y="866775"/>
                  </a:cubicBezTo>
                  <a:cubicBezTo>
                    <a:pt x="1161161" y="901446"/>
                    <a:pt x="1066673" y="956818"/>
                    <a:pt x="986282" y="1029335"/>
                  </a:cubicBezTo>
                  <a:cubicBezTo>
                    <a:pt x="717804" y="1268984"/>
                    <a:pt x="695071" y="1467866"/>
                    <a:pt x="695071" y="1469263"/>
                  </a:cubicBezTo>
                  <a:cubicBezTo>
                    <a:pt x="670687" y="1678432"/>
                    <a:pt x="777113" y="1923288"/>
                    <a:pt x="956183" y="2137664"/>
                  </a:cubicBezTo>
                  <a:cubicBezTo>
                    <a:pt x="958977" y="2227961"/>
                    <a:pt x="955421" y="2318385"/>
                    <a:pt x="945515" y="2408174"/>
                  </a:cubicBezTo>
                  <a:lnTo>
                    <a:pt x="742696" y="2408174"/>
                  </a:lnTo>
                  <a:cubicBezTo>
                    <a:pt x="611124" y="2286889"/>
                    <a:pt x="491109" y="2153666"/>
                    <a:pt x="384302" y="2010029"/>
                  </a:cubicBezTo>
                  <a:cubicBezTo>
                    <a:pt x="108966" y="1635760"/>
                    <a:pt x="0" y="1268984"/>
                    <a:pt x="5969" y="973836"/>
                  </a:cubicBezTo>
                  <a:cubicBezTo>
                    <a:pt x="6477" y="951865"/>
                    <a:pt x="7747" y="929894"/>
                    <a:pt x="9652" y="907796"/>
                  </a:cubicBezTo>
                  <a:cubicBezTo>
                    <a:pt x="11049" y="890270"/>
                    <a:pt x="12954" y="872744"/>
                    <a:pt x="15240" y="855218"/>
                  </a:cubicBezTo>
                  <a:lnTo>
                    <a:pt x="16002" y="849884"/>
                  </a:lnTo>
                  <a:cubicBezTo>
                    <a:pt x="18415" y="831850"/>
                    <a:pt x="21463" y="813943"/>
                    <a:pt x="25019" y="796036"/>
                  </a:cubicBezTo>
                  <a:cubicBezTo>
                    <a:pt x="30353" y="769493"/>
                    <a:pt x="36576" y="744347"/>
                    <a:pt x="44069" y="719074"/>
                  </a:cubicBezTo>
                  <a:cubicBezTo>
                    <a:pt x="46990" y="708787"/>
                    <a:pt x="50292" y="698500"/>
                    <a:pt x="53848" y="688467"/>
                  </a:cubicBezTo>
                  <a:cubicBezTo>
                    <a:pt x="60071" y="670560"/>
                    <a:pt x="65913" y="652907"/>
                    <a:pt x="72644" y="635508"/>
                  </a:cubicBezTo>
                  <a:lnTo>
                    <a:pt x="72644" y="634746"/>
                  </a:lnTo>
                  <a:cubicBezTo>
                    <a:pt x="85598" y="600964"/>
                    <a:pt x="100203" y="568071"/>
                    <a:pt x="116586" y="535940"/>
                  </a:cubicBezTo>
                  <a:lnTo>
                    <a:pt x="122174" y="525018"/>
                  </a:lnTo>
                  <a:cubicBezTo>
                    <a:pt x="126492" y="517525"/>
                    <a:pt x="130556" y="510159"/>
                    <a:pt x="134747" y="502793"/>
                  </a:cubicBezTo>
                  <a:cubicBezTo>
                    <a:pt x="137668" y="497459"/>
                    <a:pt x="139954" y="493903"/>
                    <a:pt x="143637" y="487172"/>
                  </a:cubicBezTo>
                  <a:cubicBezTo>
                    <a:pt x="147320" y="480441"/>
                    <a:pt x="151257" y="473329"/>
                    <a:pt x="155067" y="467868"/>
                  </a:cubicBezTo>
                  <a:cubicBezTo>
                    <a:pt x="158750" y="462407"/>
                    <a:pt x="162941" y="455549"/>
                    <a:pt x="166497" y="449834"/>
                  </a:cubicBezTo>
                  <a:cubicBezTo>
                    <a:pt x="169926" y="444119"/>
                    <a:pt x="172466" y="440309"/>
                    <a:pt x="177292" y="433197"/>
                  </a:cubicBezTo>
                  <a:cubicBezTo>
                    <a:pt x="182118" y="426085"/>
                    <a:pt x="186944" y="419354"/>
                    <a:pt x="191897" y="412369"/>
                  </a:cubicBezTo>
                  <a:cubicBezTo>
                    <a:pt x="194945" y="408051"/>
                    <a:pt x="198120" y="403479"/>
                    <a:pt x="201422" y="399034"/>
                  </a:cubicBezTo>
                  <a:cubicBezTo>
                    <a:pt x="208915" y="389001"/>
                    <a:pt x="216662" y="378968"/>
                    <a:pt x="224663" y="369189"/>
                  </a:cubicBezTo>
                  <a:lnTo>
                    <a:pt x="227076" y="366141"/>
                  </a:lnTo>
                  <a:cubicBezTo>
                    <a:pt x="245364" y="343916"/>
                    <a:pt x="264922" y="322580"/>
                    <a:pt x="285369" y="302006"/>
                  </a:cubicBezTo>
                  <a:cubicBezTo>
                    <a:pt x="367792" y="219583"/>
                    <a:pt x="464566" y="153035"/>
                    <a:pt x="571119" y="105664"/>
                  </a:cubicBezTo>
                  <a:lnTo>
                    <a:pt x="588010" y="96901"/>
                  </a:lnTo>
                  <a:cubicBezTo>
                    <a:pt x="662432" y="62103"/>
                    <a:pt x="741045" y="37338"/>
                    <a:pt x="821944" y="23241"/>
                  </a:cubicBezTo>
                  <a:cubicBezTo>
                    <a:pt x="905129" y="7747"/>
                    <a:pt x="989584" y="0"/>
                    <a:pt x="1074166" y="0"/>
                  </a:cubicBezTo>
                  <a:cubicBezTo>
                    <a:pt x="1197610" y="0"/>
                    <a:pt x="1319022" y="16891"/>
                    <a:pt x="1417193" y="53848"/>
                  </a:cubicBezTo>
                  <a:cubicBezTo>
                    <a:pt x="1441831" y="63119"/>
                    <a:pt x="1465199" y="72644"/>
                    <a:pt x="1487805" y="82423"/>
                  </a:cubicBezTo>
                  <a:cubicBezTo>
                    <a:pt x="1549527" y="108966"/>
                    <a:pt x="1608836" y="140589"/>
                    <a:pt x="1665097" y="177292"/>
                  </a:cubicBezTo>
                  <a:cubicBezTo>
                    <a:pt x="1703451" y="202438"/>
                    <a:pt x="1739773" y="230759"/>
                    <a:pt x="1773555" y="261874"/>
                  </a:cubicBez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88573" t="-3596" r="-14348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0" y="-889"/>
              <a:ext cx="1242822" cy="932434"/>
            </a:xfrm>
            <a:custGeom>
              <a:avLst/>
              <a:gdLst/>
              <a:ahLst/>
              <a:cxnLst/>
              <a:rect l="l" t="t" r="r" b="b"/>
              <a:pathLst>
                <a:path w="1242822" h="932434" extrusionOk="0">
                  <a:moveTo>
                    <a:pt x="1242822" y="239522"/>
                  </a:moveTo>
                  <a:cubicBezTo>
                    <a:pt x="1124585" y="299847"/>
                    <a:pt x="1020064" y="384048"/>
                    <a:pt x="935863" y="486537"/>
                  </a:cubicBezTo>
                  <a:cubicBezTo>
                    <a:pt x="867791" y="570738"/>
                    <a:pt x="813562" y="665353"/>
                    <a:pt x="775589" y="766699"/>
                  </a:cubicBezTo>
                  <a:lnTo>
                    <a:pt x="775589" y="767715"/>
                  </a:lnTo>
                  <a:cubicBezTo>
                    <a:pt x="768096" y="787400"/>
                    <a:pt x="762000" y="805180"/>
                    <a:pt x="756539" y="821690"/>
                  </a:cubicBezTo>
                  <a:cubicBezTo>
                    <a:pt x="752983" y="831723"/>
                    <a:pt x="749681" y="842137"/>
                    <a:pt x="746252" y="853440"/>
                  </a:cubicBezTo>
                  <a:cubicBezTo>
                    <a:pt x="739267" y="878713"/>
                    <a:pt x="732155" y="905383"/>
                    <a:pt x="726694" y="932434"/>
                  </a:cubicBezTo>
                  <a:cubicBezTo>
                    <a:pt x="686181" y="883285"/>
                    <a:pt x="638048" y="840867"/>
                    <a:pt x="584073" y="806958"/>
                  </a:cubicBezTo>
                  <a:lnTo>
                    <a:pt x="581914" y="805561"/>
                  </a:lnTo>
                  <a:lnTo>
                    <a:pt x="579628" y="804291"/>
                  </a:lnTo>
                  <a:cubicBezTo>
                    <a:pt x="416052" y="724916"/>
                    <a:pt x="217297" y="667893"/>
                    <a:pt x="0" y="636270"/>
                  </a:cubicBezTo>
                  <a:lnTo>
                    <a:pt x="0" y="34544"/>
                  </a:lnTo>
                  <a:cubicBezTo>
                    <a:pt x="125603" y="13589"/>
                    <a:pt x="252476" y="2413"/>
                    <a:pt x="379730" y="1016"/>
                  </a:cubicBezTo>
                  <a:lnTo>
                    <a:pt x="396875" y="1016"/>
                  </a:lnTo>
                  <a:cubicBezTo>
                    <a:pt x="472440" y="0"/>
                    <a:pt x="548005" y="4699"/>
                    <a:pt x="622808" y="15240"/>
                  </a:cubicBezTo>
                  <a:cubicBezTo>
                    <a:pt x="855218" y="44450"/>
                    <a:pt x="1062863" y="119634"/>
                    <a:pt x="1242822" y="239522"/>
                  </a:cubicBez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22309" t="-17304" r="-3717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1542034" y="1017397"/>
              <a:ext cx="873506" cy="1523111"/>
            </a:xfrm>
            <a:custGeom>
              <a:avLst/>
              <a:gdLst/>
              <a:ahLst/>
              <a:cxnLst/>
              <a:rect l="l" t="t" r="r" b="b"/>
              <a:pathLst>
                <a:path w="873506" h="1523111" extrusionOk="0">
                  <a:moveTo>
                    <a:pt x="653923" y="1506093"/>
                  </a:moveTo>
                  <a:cubicBezTo>
                    <a:pt x="651891" y="1511554"/>
                    <a:pt x="649732" y="1517396"/>
                    <a:pt x="647573" y="1523111"/>
                  </a:cubicBezTo>
                  <a:lnTo>
                    <a:pt x="241300" y="1523111"/>
                  </a:lnTo>
                  <a:cubicBezTo>
                    <a:pt x="249809" y="1444498"/>
                    <a:pt x="253746" y="1365504"/>
                    <a:pt x="252984" y="1286383"/>
                  </a:cubicBezTo>
                  <a:cubicBezTo>
                    <a:pt x="252857" y="1273429"/>
                    <a:pt x="249682" y="1191387"/>
                    <a:pt x="247777" y="1167765"/>
                  </a:cubicBezTo>
                  <a:cubicBezTo>
                    <a:pt x="228473" y="935482"/>
                    <a:pt x="144780" y="660781"/>
                    <a:pt x="75311" y="602869"/>
                  </a:cubicBezTo>
                  <a:cubicBezTo>
                    <a:pt x="52451" y="583692"/>
                    <a:pt x="27178" y="567817"/>
                    <a:pt x="0" y="555498"/>
                  </a:cubicBezTo>
                  <a:cubicBezTo>
                    <a:pt x="19050" y="491617"/>
                    <a:pt x="80137" y="345948"/>
                    <a:pt x="267208" y="178943"/>
                  </a:cubicBezTo>
                  <a:cubicBezTo>
                    <a:pt x="420751" y="42037"/>
                    <a:pt x="577342" y="8255"/>
                    <a:pt x="637159" y="0"/>
                  </a:cubicBezTo>
                  <a:cubicBezTo>
                    <a:pt x="867918" y="408432"/>
                    <a:pt x="873506" y="914908"/>
                    <a:pt x="653923" y="1506093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l="-74626" r="-93419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" name="Google Shape;190;p8"/>
          <p:cNvSpPr txBox="1"/>
          <p:nvPr/>
        </p:nvSpPr>
        <p:spPr>
          <a:xfrm>
            <a:off x="8996082" y="1740152"/>
            <a:ext cx="6362464" cy="80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41" b="1" i="0" u="none" strike="noStrike" cap="none" dirty="0" err="1" smtClean="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服務對象</a:t>
            </a:r>
            <a:endParaRPr sz="4741" b="1" i="0" u="none" strike="noStrike" cap="none" dirty="0">
              <a:solidFill>
                <a:srgbClr val="4040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1" name="Google Shape;191;p8"/>
          <p:cNvSpPr txBox="1"/>
          <p:nvPr/>
        </p:nvSpPr>
        <p:spPr>
          <a:xfrm>
            <a:off x="8760350" y="2562794"/>
            <a:ext cx="8992802" cy="402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5624" marR="0" lvl="1" indent="-287812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6"/>
              <a:buFont typeface="Arial"/>
              <a:buChar char="•"/>
            </a:pPr>
            <a:r>
              <a:rPr lang="en-US" sz="2666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殘疾人士</a:t>
            </a:r>
            <a:endParaRPr sz="2666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5624" marR="0" lvl="1" indent="-287812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6"/>
              <a:buFont typeface="Arial"/>
              <a:buChar char="•"/>
            </a:pPr>
            <a:r>
              <a:rPr lang="en-US" sz="2666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長期病患者</a:t>
            </a:r>
            <a:endParaRPr sz="2666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5624" marR="0" lvl="1" indent="-287812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6"/>
              <a:buFont typeface="Arial"/>
              <a:buChar char="•"/>
            </a:pPr>
            <a:r>
              <a:rPr lang="en-US" sz="2666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面對健康挑戰的人士</a:t>
            </a:r>
            <a:endParaRPr sz="2666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5624" marR="0" lvl="1" indent="-287812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6"/>
              <a:buFont typeface="Arial"/>
              <a:buChar char="•"/>
            </a:pPr>
            <a:r>
              <a:rPr lang="en-US" sz="2666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地區居民</a:t>
            </a:r>
            <a:endParaRPr sz="2666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5624" marR="0" lvl="1" indent="-287812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6"/>
              <a:buFont typeface="Arial"/>
              <a:buChar char="•"/>
            </a:pPr>
            <a:r>
              <a:rPr lang="en-US" sz="2666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長者</a:t>
            </a:r>
            <a:endParaRPr sz="2666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5624" marR="0" lvl="1" indent="-287812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6"/>
              <a:buFont typeface="Arial"/>
              <a:buChar char="•"/>
            </a:pPr>
            <a:r>
              <a:rPr lang="en-US" sz="2666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照顧者</a:t>
            </a:r>
            <a:endParaRPr sz="2666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5624" marR="0" lvl="1" indent="-287812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6"/>
              <a:buFont typeface="Arial"/>
              <a:buChar char="•"/>
            </a:pPr>
            <a:r>
              <a:rPr lang="en-US" sz="2666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專業人員</a:t>
            </a:r>
            <a:endParaRPr sz="2666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1109461" y="7005917"/>
            <a:ext cx="59298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i="1" dirty="0" smtClean="0">
                <a:solidFill>
                  <a:srgbClr val="0070C0"/>
                </a:solidFill>
              </a:rPr>
              <a:t>歡迎加入復康會大家庭，</a:t>
            </a:r>
            <a:endParaRPr lang="en-US" altLang="zh-TW" sz="3200" b="1" i="1" dirty="0" smtClean="0">
              <a:solidFill>
                <a:srgbClr val="0070C0"/>
              </a:solidFill>
            </a:endParaRPr>
          </a:p>
          <a:p>
            <a:r>
              <a:rPr lang="zh-TW" altLang="en-US" sz="3200" b="1" i="1" dirty="0" smtClean="0">
                <a:solidFill>
                  <a:srgbClr val="0070C0"/>
                </a:solidFill>
              </a:rPr>
              <a:t>一</a:t>
            </a:r>
            <a:r>
              <a:rPr lang="zh-TW" altLang="en-US" sz="3200" b="1" i="1" dirty="0">
                <a:solidFill>
                  <a:srgbClr val="0070C0"/>
                </a:solidFill>
              </a:rPr>
              <a:t>同</a:t>
            </a:r>
            <a:r>
              <a:rPr lang="zh-TW" altLang="en-US" sz="3200" b="1" i="1" dirty="0" smtClean="0">
                <a:solidFill>
                  <a:srgbClr val="0070C0"/>
                </a:solidFill>
              </a:rPr>
              <a:t>服務社會上有需要的人士</a:t>
            </a:r>
            <a:r>
              <a:rPr lang="zh-TW" altLang="en-US" sz="3200" b="1" i="1" dirty="0">
                <a:solidFill>
                  <a:srgbClr val="0070C0"/>
                </a:solidFill>
              </a:rPr>
              <a:t>！</a:t>
            </a:r>
            <a:endParaRPr lang="zh-HK" altLang="en-US" sz="3200" b="1" i="1" dirty="0">
              <a:solidFill>
                <a:srgbClr val="0070C0"/>
              </a:solidFill>
            </a:endParaRPr>
          </a:p>
        </p:txBody>
      </p:sp>
      <p:sp>
        <p:nvSpPr>
          <p:cNvPr id="3" name="波浪 2"/>
          <p:cNvSpPr/>
          <p:nvPr/>
        </p:nvSpPr>
        <p:spPr>
          <a:xfrm>
            <a:off x="10878107" y="6603177"/>
            <a:ext cx="6790765" cy="2097069"/>
          </a:xfrm>
          <a:prstGeom prst="wav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7046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9"/>
          <p:cNvSpPr txBox="1"/>
          <p:nvPr/>
        </p:nvSpPr>
        <p:spPr>
          <a:xfrm>
            <a:off x="7209870" y="6630063"/>
            <a:ext cx="4283011" cy="928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55" b="0" i="0" u="none" strike="noStrike" cap="none" dirty="0" smtClean="0">
                <a:solidFill>
                  <a:srgbClr val="F7540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dirty="0"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55" b="1" i="0" u="sng" strike="noStrike" cap="none" dirty="0" err="1">
                <a:solidFill>
                  <a:srgbClr val="F7540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健康狀況和身體功能下降</a:t>
            </a:r>
            <a:endParaRPr sz="2155" b="1" i="0" u="sng" strike="noStrike" cap="none" dirty="0">
              <a:solidFill>
                <a:srgbClr val="F7540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8" name="Google Shape;198;p9"/>
          <p:cNvSpPr txBox="1"/>
          <p:nvPr/>
        </p:nvSpPr>
        <p:spPr>
          <a:xfrm>
            <a:off x="7097375" y="7489974"/>
            <a:ext cx="5665213" cy="906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50477" lvl="1" indent="-175238">
              <a:lnSpc>
                <a:spcPct val="121010"/>
              </a:lnSpc>
              <a:buClr>
                <a:srgbClr val="F75402"/>
              </a:buClr>
              <a:buSzPts val="1623"/>
              <a:buFont typeface="Arial"/>
              <a:buChar char="•"/>
            </a:pPr>
            <a:r>
              <a:rPr lang="zh-TW" altLang="en-US" sz="1623" dirty="0" smtClean="0">
                <a:solidFill>
                  <a:srgbClr val="F7540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回復</a:t>
            </a:r>
            <a:r>
              <a:rPr lang="zh-TW" altLang="en-US" sz="1623" dirty="0">
                <a:solidFill>
                  <a:srgbClr val="F7540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功能和減慢身體功能下降</a:t>
            </a:r>
          </a:p>
          <a:p>
            <a:pPr marL="350477" lvl="1" indent="-175238">
              <a:lnSpc>
                <a:spcPct val="121010"/>
              </a:lnSpc>
              <a:buClr>
                <a:srgbClr val="F75402"/>
              </a:buClr>
              <a:buSzPts val="1623"/>
              <a:buFont typeface="Arial"/>
              <a:buChar char="•"/>
            </a:pPr>
            <a:r>
              <a:rPr lang="en-US" altLang="zh-HK" sz="1623" dirty="0" err="1" smtClean="0">
                <a:solidFill>
                  <a:srgbClr val="F7540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重投社區</a:t>
            </a:r>
            <a:endParaRPr sz="1623" b="0" i="0" u="none" strike="noStrike" cap="none" dirty="0">
              <a:solidFill>
                <a:srgbClr val="F7540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50477" marR="0" lvl="1" indent="-175238" algn="l" rtl="0">
              <a:lnSpc>
                <a:spcPct val="121010"/>
              </a:lnSpc>
              <a:spcBef>
                <a:spcPts val="0"/>
              </a:spcBef>
              <a:spcAft>
                <a:spcPts val="0"/>
              </a:spcAft>
              <a:buClr>
                <a:srgbClr val="F75402"/>
              </a:buClr>
              <a:buSzPts val="1623"/>
              <a:buFont typeface="Arial"/>
              <a:buChar char="•"/>
            </a:pPr>
            <a:r>
              <a:rPr lang="en-US" sz="1623" b="0" i="0" u="none" strike="noStrike" cap="none" dirty="0" err="1" smtClean="0">
                <a:solidFill>
                  <a:srgbClr val="F7540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自我管理</a:t>
            </a:r>
            <a:r>
              <a:rPr lang="en-US" sz="1623" b="0" i="0" u="none" strike="noStrike" cap="none" dirty="0" smtClean="0">
                <a:solidFill>
                  <a:srgbClr val="F7540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623" b="0" i="0" u="none" strike="noStrike" cap="none" dirty="0">
                <a:solidFill>
                  <a:srgbClr val="F7540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en-US" sz="1623" b="0" i="0" u="none" strike="noStrike" cap="none" dirty="0" err="1">
                <a:solidFill>
                  <a:srgbClr val="F7540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疾病、情緒及生活角色管理</a:t>
            </a:r>
            <a:r>
              <a:rPr lang="en-US" sz="1623" b="0" i="0" u="none" strike="noStrike" cap="none" dirty="0">
                <a:solidFill>
                  <a:srgbClr val="F7540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dirty="0"/>
          </a:p>
        </p:txBody>
      </p:sp>
      <p:pic>
        <p:nvPicPr>
          <p:cNvPr id="199" name="Google Shape;19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6267" y="2380081"/>
            <a:ext cx="15871330" cy="53301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0" name="Google Shape;200;p9"/>
          <p:cNvGrpSpPr/>
          <p:nvPr/>
        </p:nvGrpSpPr>
        <p:grpSpPr>
          <a:xfrm>
            <a:off x="12762588" y="5422148"/>
            <a:ext cx="5377726" cy="1752219"/>
            <a:chOff x="0" y="-104775"/>
            <a:chExt cx="7170301" cy="2336291"/>
          </a:xfrm>
        </p:grpSpPr>
        <p:sp>
          <p:nvSpPr>
            <p:cNvPr id="201" name="Google Shape;201;p9"/>
            <p:cNvSpPr txBox="1"/>
            <p:nvPr/>
          </p:nvSpPr>
          <p:spPr>
            <a:xfrm>
              <a:off x="149993" y="-104775"/>
              <a:ext cx="5710682" cy="12381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155" b="0" i="0" u="none" strike="noStrike" cap="none" dirty="0" smtClean="0">
                <a:solidFill>
                  <a:srgbClr val="8A1538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55" b="1" u="sng" strike="noStrike" cap="none" dirty="0" err="1" smtClean="0">
                  <a:solidFill>
                    <a:srgbClr val="8A1538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顯著功能衰退</a:t>
              </a:r>
              <a:endParaRPr sz="2155" b="1" u="sng" strike="noStrike" cap="none" dirty="0">
                <a:solidFill>
                  <a:srgbClr val="8A1538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2" name="Google Shape;202;p9"/>
            <p:cNvSpPr txBox="1"/>
            <p:nvPr/>
          </p:nvSpPr>
          <p:spPr>
            <a:xfrm>
              <a:off x="0" y="1022723"/>
              <a:ext cx="7170301" cy="1208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350477" marR="0" lvl="1" indent="-175238" algn="l" rtl="0">
                <a:lnSpc>
                  <a:spcPct val="121010"/>
                </a:lnSpc>
                <a:spcBef>
                  <a:spcPts val="0"/>
                </a:spcBef>
                <a:spcAft>
                  <a:spcPts val="0"/>
                </a:spcAft>
                <a:buClr>
                  <a:srgbClr val="8A1538"/>
                </a:buClr>
                <a:buSzPts val="1623"/>
                <a:buFont typeface="Arial"/>
                <a:buChar char="•"/>
              </a:pPr>
              <a:r>
                <a:rPr lang="en-US" sz="1623" b="0" i="0" u="none" strike="noStrike" cap="none" dirty="0" err="1" smtClean="0">
                  <a:solidFill>
                    <a:srgbClr val="8A1538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健康老齡</a:t>
              </a:r>
              <a:endParaRPr lang="en-US" sz="1623" b="0" i="0" u="none" strike="noStrike" cap="none" dirty="0" smtClean="0">
                <a:solidFill>
                  <a:srgbClr val="8A1538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350477" lvl="1" indent="-175238">
                <a:lnSpc>
                  <a:spcPct val="121010"/>
                </a:lnSpc>
                <a:buClr>
                  <a:srgbClr val="8A1538"/>
                </a:buClr>
                <a:buSzPts val="1623"/>
                <a:buFont typeface="Arial"/>
                <a:buChar char="•"/>
              </a:pPr>
              <a:r>
                <a:rPr lang="zh-TW" altLang="en-US" sz="1623" dirty="0">
                  <a:solidFill>
                    <a:srgbClr val="8A1538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日間院舍照顧和支援</a:t>
              </a:r>
            </a:p>
            <a:p>
              <a:pPr marL="350477" marR="0" lvl="1" indent="-175238" algn="l" rtl="0">
                <a:lnSpc>
                  <a:spcPct val="121010"/>
                </a:lnSpc>
                <a:spcBef>
                  <a:spcPts val="0"/>
                </a:spcBef>
                <a:spcAft>
                  <a:spcPts val="0"/>
                </a:spcAft>
                <a:buClr>
                  <a:srgbClr val="8A1538"/>
                </a:buClr>
                <a:buSzPts val="1623"/>
                <a:buFont typeface="Arial"/>
                <a:buChar char="•"/>
              </a:pPr>
              <a:r>
                <a:rPr lang="en-US" sz="1623" b="0" i="0" u="none" strike="noStrike" cap="none" dirty="0" err="1" smtClean="0">
                  <a:solidFill>
                    <a:srgbClr val="8A1538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晚期病患者的社區安寧照顧服務</a:t>
              </a:r>
              <a:endParaRPr sz="1623" b="0" i="0" u="none" strike="noStrike" cap="none" dirty="0">
                <a:solidFill>
                  <a:srgbClr val="8A1538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203" name="Google Shape;203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9942" y="2222771"/>
            <a:ext cx="15683980" cy="5267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43452" y="3101461"/>
            <a:ext cx="1577646" cy="2408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69957">
            <a:off x="13123208" y="2182632"/>
            <a:ext cx="1850510" cy="2278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01977" y="3854898"/>
            <a:ext cx="1151034" cy="2638598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9"/>
          <p:cNvSpPr txBox="1"/>
          <p:nvPr/>
        </p:nvSpPr>
        <p:spPr>
          <a:xfrm>
            <a:off x="5364975" y="1506683"/>
            <a:ext cx="2956953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64" b="1" i="0" u="sng" strike="noStrike" cap="none" dirty="0" err="1" smtClean="0">
                <a:solidFill>
                  <a:srgbClr val="0277B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共融環境支援和發展</a:t>
            </a:r>
            <a:endParaRPr sz="2464" b="1" i="0" u="sng" strike="noStrike" cap="none" dirty="0">
              <a:solidFill>
                <a:srgbClr val="0277B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08" name="Google Shape;208;p9"/>
          <p:cNvGrpSpPr/>
          <p:nvPr/>
        </p:nvGrpSpPr>
        <p:grpSpPr>
          <a:xfrm>
            <a:off x="494906" y="7649376"/>
            <a:ext cx="5965199" cy="747194"/>
            <a:chOff x="0" y="-104775"/>
            <a:chExt cx="7953599" cy="1013787"/>
          </a:xfrm>
        </p:grpSpPr>
        <p:sp>
          <p:nvSpPr>
            <p:cNvPr id="209" name="Google Shape;209;p9"/>
            <p:cNvSpPr txBox="1"/>
            <p:nvPr/>
          </p:nvSpPr>
          <p:spPr>
            <a:xfrm>
              <a:off x="196915" y="-104775"/>
              <a:ext cx="7293944" cy="6190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55" b="1" i="0" u="sng" strike="noStrike" cap="none" dirty="0" err="1" smtClean="0">
                  <a:solidFill>
                    <a:srgbClr val="257637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良好的健康狀況</a:t>
              </a:r>
              <a:endParaRPr sz="2155" b="1" i="0" u="sng" strike="noStrike" cap="none" dirty="0">
                <a:solidFill>
                  <a:srgbClr val="257637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0" name="Google Shape;210;p9"/>
            <p:cNvSpPr txBox="1"/>
            <p:nvPr/>
          </p:nvSpPr>
          <p:spPr>
            <a:xfrm>
              <a:off x="0" y="506080"/>
              <a:ext cx="7953599" cy="402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350477" marR="0" lvl="1" indent="-175238" algn="l" rtl="0">
                <a:lnSpc>
                  <a:spcPct val="121010"/>
                </a:lnSpc>
                <a:spcBef>
                  <a:spcPts val="0"/>
                </a:spcBef>
                <a:spcAft>
                  <a:spcPts val="0"/>
                </a:spcAft>
                <a:buClr>
                  <a:srgbClr val="257637"/>
                </a:buClr>
                <a:buSzPts val="1623"/>
                <a:buFont typeface="Arial"/>
                <a:buChar char="•"/>
              </a:pPr>
              <a:r>
                <a:rPr lang="en-US" sz="1623" b="0" i="0" u="none" strike="noStrike" cap="none" dirty="0" err="1" smtClean="0">
                  <a:solidFill>
                    <a:srgbClr val="257637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健康篩查及預防疾病</a:t>
              </a:r>
              <a:endParaRPr sz="1623" b="0" i="0" u="none" strike="noStrike" cap="none" dirty="0">
                <a:solidFill>
                  <a:srgbClr val="257637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11" name="Google Shape;211;p9"/>
          <p:cNvSpPr txBox="1"/>
          <p:nvPr/>
        </p:nvSpPr>
        <p:spPr>
          <a:xfrm>
            <a:off x="8151162" y="937634"/>
            <a:ext cx="10277506" cy="1603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72066" marR="0" lvl="1" indent="-186033" algn="l" rtl="0">
              <a:lnSpc>
                <a:spcPct val="121009"/>
              </a:lnSpc>
              <a:spcBef>
                <a:spcPts val="0"/>
              </a:spcBef>
              <a:spcAft>
                <a:spcPts val="0"/>
              </a:spcAft>
              <a:buClr>
                <a:srgbClr val="0277B5"/>
              </a:buClr>
              <a:buSzPts val="1723"/>
              <a:buFont typeface="Arial"/>
              <a:buChar char="•"/>
            </a:pPr>
            <a:r>
              <a:rPr lang="en-US" sz="1723" b="0" i="0" u="none" strike="noStrike" cap="none" dirty="0" err="1" smtClean="0">
                <a:solidFill>
                  <a:srgbClr val="0277B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無障礙運輸及旅遊</a:t>
            </a:r>
            <a:endParaRPr sz="1723" b="0" i="0" u="none" strike="noStrike" cap="none" dirty="0">
              <a:solidFill>
                <a:srgbClr val="0277B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72066" marR="0" lvl="1" indent="-186033" algn="l" rtl="0">
              <a:lnSpc>
                <a:spcPct val="121009"/>
              </a:lnSpc>
              <a:spcBef>
                <a:spcPts val="0"/>
              </a:spcBef>
              <a:spcAft>
                <a:spcPts val="0"/>
              </a:spcAft>
              <a:buClr>
                <a:srgbClr val="0277B5"/>
              </a:buClr>
              <a:buSzPts val="1723"/>
              <a:buFont typeface="Arial"/>
              <a:buChar char="•"/>
            </a:pPr>
            <a:r>
              <a:rPr lang="en-US" sz="1723" b="0" i="0" u="none" strike="noStrike" cap="none" dirty="0" err="1" smtClean="0">
                <a:solidFill>
                  <a:srgbClr val="0277B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復康巴士</a:t>
            </a:r>
            <a:r>
              <a:rPr lang="en-US" sz="1723" b="0" i="0" u="none" strike="noStrike" cap="none" dirty="0" err="1">
                <a:solidFill>
                  <a:srgbClr val="0277B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、易達巴士、易達轎車、南區復康專線、易達旅遊、無障礙旅遊指南</a:t>
            </a:r>
            <a:endParaRPr sz="1723" b="0" i="0" u="none" strike="noStrike" cap="none" dirty="0">
              <a:solidFill>
                <a:srgbClr val="0277B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72066" marR="0" lvl="1" indent="-186033" algn="l" rtl="0">
              <a:lnSpc>
                <a:spcPct val="121009"/>
              </a:lnSpc>
              <a:spcBef>
                <a:spcPts val="0"/>
              </a:spcBef>
              <a:spcAft>
                <a:spcPts val="0"/>
              </a:spcAft>
              <a:buClr>
                <a:srgbClr val="0277B5"/>
              </a:buClr>
              <a:buSzPts val="1723"/>
              <a:buFont typeface="Arial"/>
              <a:buChar char="•"/>
            </a:pPr>
            <a:r>
              <a:rPr lang="en-US" sz="1723" b="0" i="0" u="none" strike="noStrike" cap="none" dirty="0" err="1" smtClean="0">
                <a:solidFill>
                  <a:srgbClr val="0277B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為內地提供專業復康知識培訓</a:t>
            </a:r>
            <a:endParaRPr sz="1723" b="0" i="0" u="none" strike="noStrike" cap="none" dirty="0">
              <a:solidFill>
                <a:srgbClr val="0277B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72066" marR="0" lvl="1" indent="-186033" algn="l" rtl="0">
              <a:lnSpc>
                <a:spcPct val="121009"/>
              </a:lnSpc>
              <a:spcBef>
                <a:spcPts val="0"/>
              </a:spcBef>
              <a:spcAft>
                <a:spcPts val="0"/>
              </a:spcAft>
              <a:buClr>
                <a:srgbClr val="0277B5"/>
              </a:buClr>
              <a:buSzPts val="1723"/>
              <a:buFont typeface="Arial"/>
              <a:buChar char="•"/>
            </a:pPr>
            <a:r>
              <a:rPr lang="en-US" sz="1723" b="0" i="0" u="none" strike="noStrike" cap="none" dirty="0" err="1" smtClean="0">
                <a:solidFill>
                  <a:srgbClr val="0277B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研究及倡議</a:t>
            </a:r>
            <a:endParaRPr sz="1723" b="0" i="0" u="none" strike="noStrike" cap="none" dirty="0">
              <a:solidFill>
                <a:srgbClr val="0277B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72066" marR="0" lvl="1" indent="-186033" algn="l" rtl="0">
              <a:lnSpc>
                <a:spcPct val="121009"/>
              </a:lnSpc>
              <a:spcBef>
                <a:spcPts val="0"/>
              </a:spcBef>
              <a:spcAft>
                <a:spcPts val="0"/>
              </a:spcAft>
              <a:buClr>
                <a:srgbClr val="0277B5"/>
              </a:buClr>
              <a:buSzPts val="1723"/>
              <a:buFont typeface="Arial"/>
              <a:buChar char="•"/>
            </a:pPr>
            <a:r>
              <a:rPr lang="en-US" sz="1723" b="0" i="0" u="none" strike="noStrike" cap="none" dirty="0" err="1" smtClean="0">
                <a:solidFill>
                  <a:srgbClr val="0277B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病人互助發展</a:t>
            </a:r>
            <a:endParaRPr sz="1723" b="0" i="0" u="none" strike="noStrike" cap="none" dirty="0">
              <a:solidFill>
                <a:srgbClr val="0277B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Google Shape;230;p10"/>
          <p:cNvSpPr txBox="1"/>
          <p:nvPr/>
        </p:nvSpPr>
        <p:spPr>
          <a:xfrm>
            <a:off x="473127" y="381173"/>
            <a:ext cx="12143566" cy="586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6" b="1" i="0" u="none" strike="noStrike" cap="none" dirty="0" smtClean="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ICF </a:t>
            </a:r>
            <a:r>
              <a:rPr lang="en-US" sz="3736" b="1" i="0" u="none" strike="noStrike" cap="none" dirty="0" err="1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為本的全人服務</a:t>
            </a:r>
            <a:endParaRPr sz="3736" b="1" i="0" u="none" strike="noStrike" cap="none" dirty="0">
              <a:solidFill>
                <a:srgbClr val="4040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Google Shape;231;p10"/>
          <p:cNvSpPr txBox="1"/>
          <p:nvPr/>
        </p:nvSpPr>
        <p:spPr>
          <a:xfrm>
            <a:off x="494906" y="888078"/>
            <a:ext cx="12950413" cy="3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8" b="0" i="0" u="none" strike="noStrike" cap="none" dirty="0" err="1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國際功能</a:t>
            </a:r>
            <a:r>
              <a:rPr lang="en-US" sz="1708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、殘疾與健康分類系統</a:t>
            </a:r>
            <a:r>
              <a:rPr lang="en-US" sz="1708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(WHO </a:t>
            </a:r>
            <a:r>
              <a:rPr lang="en-US" sz="1708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世界衛生組織</a:t>
            </a:r>
            <a:r>
              <a:rPr lang="en-US" sz="1708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2001)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73950" y="-767136"/>
            <a:ext cx="5361800" cy="536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27562" y="344979"/>
            <a:ext cx="2740861" cy="512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44910" y="7480217"/>
            <a:ext cx="2943591" cy="1364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78046" y="7548543"/>
            <a:ext cx="2665486" cy="110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1182" y="7356081"/>
            <a:ext cx="2665486" cy="1488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525854" y="2996702"/>
            <a:ext cx="3657646" cy="2471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0"/>
          <p:cNvPicPr preferRelativeResize="0"/>
          <p:nvPr/>
        </p:nvPicPr>
        <p:blipFill rotWithShape="1">
          <a:blip r:embed="rId10">
            <a:alphaModFix/>
          </a:blip>
          <a:srcRect r="365"/>
          <a:stretch/>
        </p:blipFill>
        <p:spPr>
          <a:xfrm>
            <a:off x="10192648" y="5719478"/>
            <a:ext cx="3781302" cy="2380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183500" y="5819500"/>
            <a:ext cx="3285350" cy="228079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0"/>
          <p:cNvSpPr txBox="1"/>
          <p:nvPr/>
        </p:nvSpPr>
        <p:spPr>
          <a:xfrm>
            <a:off x="552597" y="2442504"/>
            <a:ext cx="6698380" cy="58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30" b="1" i="0" u="sng" strike="noStrike" cap="none" dirty="0" err="1" smtClean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良好的健康狀況</a:t>
            </a:r>
            <a:endParaRPr sz="2730" b="1" i="0" u="sng" strike="noStrike" cap="none" dirty="0">
              <a:solidFill>
                <a:schemeClr val="accent3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0"/>
          <p:cNvSpPr txBox="1"/>
          <p:nvPr/>
        </p:nvSpPr>
        <p:spPr>
          <a:xfrm>
            <a:off x="552597" y="4825954"/>
            <a:ext cx="6698380" cy="588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31" b="1" i="1" u="none" strike="noStrike" cap="none" dirty="0" err="1" smtClean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我們的服務</a:t>
            </a:r>
            <a:r>
              <a:rPr lang="zh-TW" altLang="en-US" sz="2731" b="1" i="1" u="none" strike="noStrike" cap="none" dirty="0" smtClean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：</a:t>
            </a:r>
            <a:endParaRPr sz="2731" b="1" i="1" u="none" strike="noStrike" cap="none" dirty="0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0"/>
          <p:cNvSpPr txBox="1"/>
          <p:nvPr/>
        </p:nvSpPr>
        <p:spPr>
          <a:xfrm>
            <a:off x="340075" y="3082120"/>
            <a:ext cx="9693515" cy="1968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2440" marR="0" lvl="1" indent="-286219" algn="l" rtl="0">
              <a:lnSpc>
                <a:spcPct val="12338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en-US" sz="26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健康篩查及預防疾病</a:t>
            </a:r>
            <a:endParaRPr lang="en-US" sz="2600" b="0" i="0" u="none" strike="noStrike" cap="non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2440" lvl="1" indent="-286219">
              <a:lnSpc>
                <a:spcPct val="123384"/>
              </a:lnSpc>
              <a:buSzPts val="2600"/>
              <a:buFont typeface="Arial"/>
              <a:buChar char="•"/>
            </a:pPr>
            <a:r>
              <a:rPr lang="zh-TW" altLang="en-US" sz="2600" dirty="0"/>
              <a:t>基層醫療及適健服務</a:t>
            </a:r>
          </a:p>
          <a:p>
            <a:pPr marL="572440" marR="0" lvl="1" indent="-286219" algn="l" rtl="0">
              <a:lnSpc>
                <a:spcPct val="12338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endParaRPr sz="2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33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2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0"/>
          <p:cNvSpPr txBox="1"/>
          <p:nvPr/>
        </p:nvSpPr>
        <p:spPr>
          <a:xfrm>
            <a:off x="340075" y="5400956"/>
            <a:ext cx="8251623" cy="984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0285" marR="0" lvl="1" indent="-285143" algn="l" rtl="0">
              <a:lnSpc>
                <a:spcPct val="12292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en-US" sz="26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沙田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、中西區、東區地區康健站</a:t>
            </a:r>
            <a:endParaRPr sz="2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0285" marR="0" lvl="1" indent="-285143" algn="l" rtl="0">
              <a:lnSpc>
                <a:spcPct val="12292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en-US" sz="26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適健中心</a:t>
            </a:r>
            <a:endParaRPr sz="2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0"/>
          <p:cNvSpPr txBox="1"/>
          <p:nvPr/>
        </p:nvSpPr>
        <p:spPr>
          <a:xfrm>
            <a:off x="473127" y="587595"/>
            <a:ext cx="12143566" cy="586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6" b="1" i="0" u="none" strike="noStrike" cap="none" dirty="0" smtClean="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ICF </a:t>
            </a:r>
            <a:r>
              <a:rPr lang="en-US" sz="3736" b="1" i="0" u="none" strike="noStrike" cap="none" dirty="0" err="1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為本的全人服務</a:t>
            </a:r>
            <a:endParaRPr sz="3736" b="1" i="0" u="none" strike="noStrike" cap="none" dirty="0">
              <a:solidFill>
                <a:srgbClr val="4040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1" name="Google Shape;231;p10"/>
          <p:cNvSpPr txBox="1"/>
          <p:nvPr/>
        </p:nvSpPr>
        <p:spPr>
          <a:xfrm>
            <a:off x="482166" y="1186217"/>
            <a:ext cx="12950413" cy="3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8" b="0" i="0" u="none" strike="noStrike" cap="none" dirty="0" err="1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國際功能</a:t>
            </a:r>
            <a:r>
              <a:rPr lang="en-US" sz="1708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、殘疾與健康分類系統</a:t>
            </a:r>
            <a:r>
              <a:rPr lang="en-US" sz="1708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(WHO </a:t>
            </a:r>
            <a:r>
              <a:rPr lang="en-US" sz="1708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世界衛生組織</a:t>
            </a:r>
            <a:r>
              <a:rPr lang="en-US" sz="1708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2001)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7422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73950" y="-767136"/>
            <a:ext cx="5361800" cy="536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356587" y="453857"/>
            <a:ext cx="2444299" cy="4404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35235" y="3200546"/>
            <a:ext cx="3562915" cy="245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97819" y="5847972"/>
            <a:ext cx="3700331" cy="2562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449934" y="4594664"/>
            <a:ext cx="3699797" cy="25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398150" y="7303339"/>
            <a:ext cx="3654457" cy="2550577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1"/>
          <p:cNvSpPr txBox="1"/>
          <p:nvPr/>
        </p:nvSpPr>
        <p:spPr>
          <a:xfrm>
            <a:off x="473127" y="2524977"/>
            <a:ext cx="9717124" cy="588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31" b="1" i="0" u="sng" strike="noStrike" cap="none" dirty="0" err="1" smtClean="0">
                <a:solidFill>
                  <a:schemeClr val="accent6">
                    <a:lumMod val="7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健康狀況和身體功能下降</a:t>
            </a:r>
            <a:endParaRPr sz="2731" b="1" i="0" u="sng" strike="noStrike" cap="none" dirty="0">
              <a:solidFill>
                <a:schemeClr val="accent6">
                  <a:lumMod val="7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5" name="Google Shape;245;p11"/>
          <p:cNvSpPr txBox="1"/>
          <p:nvPr/>
        </p:nvSpPr>
        <p:spPr>
          <a:xfrm>
            <a:off x="473127" y="5322730"/>
            <a:ext cx="6698380" cy="588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31" b="1" i="1" u="none" strike="noStrike" cap="none" dirty="0" err="1" smtClean="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我們的服務</a:t>
            </a:r>
            <a:r>
              <a:rPr lang="zh-TW" altLang="en-US" sz="2731" b="1" i="1" u="none" strike="noStrike" cap="none" dirty="0" smtClean="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：</a:t>
            </a:r>
            <a:endParaRPr sz="2731" b="1" i="1" u="none" strike="noStrike" cap="none" dirty="0">
              <a:solidFill>
                <a:srgbClr val="4040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6" name="Google Shape;246;p11"/>
          <p:cNvSpPr txBox="1"/>
          <p:nvPr/>
        </p:nvSpPr>
        <p:spPr>
          <a:xfrm>
            <a:off x="421343" y="3118354"/>
            <a:ext cx="10276476" cy="2501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29262" lvl="1" indent="-264631" algn="just">
              <a:lnSpc>
                <a:spcPct val="128666"/>
              </a:lnSpc>
              <a:buSzPts val="2400"/>
              <a:buFont typeface="Arial"/>
              <a:buChar char="•"/>
            </a:pPr>
            <a:r>
              <a:rPr lang="zh-TW" altLang="en-US" sz="2600" dirty="0"/>
              <a:t>回復功能和減慢身體功能下降</a:t>
            </a:r>
          </a:p>
          <a:p>
            <a:pPr marL="529262" marR="0" lvl="1" indent="-264631" algn="just" rtl="0">
              <a:lnSpc>
                <a:spcPct val="128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600" b="0" i="0" u="none" strike="noStrike" cap="none" dirty="0" err="1" smtClean="0">
                <a:solidFill>
                  <a:srgbClr val="000000"/>
                </a:solidFill>
                <a:sym typeface="Arial"/>
              </a:rPr>
              <a:t>重投社區</a:t>
            </a:r>
            <a:endParaRPr lang="en-US" sz="2600" b="0" i="0" u="none" strike="noStrike" cap="none" dirty="0" smtClean="0">
              <a:solidFill>
                <a:srgbClr val="000000"/>
              </a:solidFill>
              <a:sym typeface="Arial"/>
            </a:endParaRPr>
          </a:p>
          <a:p>
            <a:pPr marL="529262" lvl="1" indent="-264631" algn="just">
              <a:lnSpc>
                <a:spcPct val="128666"/>
              </a:lnSpc>
              <a:buSzPts val="2400"/>
              <a:buFont typeface="Arial"/>
              <a:buChar char="•"/>
            </a:pPr>
            <a:r>
              <a:rPr lang="zh-TW" altLang="en-US" sz="2600" dirty="0"/>
              <a:t>自我管理 </a:t>
            </a:r>
            <a:r>
              <a:rPr lang="en-US" altLang="zh-TW" sz="2600" dirty="0"/>
              <a:t>(</a:t>
            </a:r>
            <a:r>
              <a:rPr lang="zh-TW" altLang="en-US" sz="2600" dirty="0"/>
              <a:t>疾病、情緒及生活角色管理</a:t>
            </a:r>
            <a:r>
              <a:rPr lang="en-US" altLang="zh-TW" sz="2600" dirty="0"/>
              <a:t>)</a:t>
            </a:r>
            <a:endParaRPr lang="zh-TW" altLang="en-US" sz="2600" dirty="0"/>
          </a:p>
          <a:p>
            <a:pPr marL="529262" marR="0" lvl="1" indent="-264631" algn="just" rtl="0">
              <a:lnSpc>
                <a:spcPct val="128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28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1"/>
          <p:cNvSpPr txBox="1"/>
          <p:nvPr/>
        </p:nvSpPr>
        <p:spPr>
          <a:xfrm>
            <a:off x="385765" y="5979696"/>
            <a:ext cx="8529636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78067" marR="0" lvl="1" indent="-239033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600" b="0" i="0" u="none" strike="noStrike" cap="none" dirty="0" err="1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鄭德炎日間復康護理中心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、社區復康網絡、康程式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健康管理網上平台</a:t>
            </a:r>
            <a:r>
              <a:rPr lang="en-US" sz="2600" b="0" i="0" u="none" strike="noStrike" cap="none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)、</a:t>
            </a:r>
            <a:r>
              <a:rPr lang="en-US" sz="2600" b="0" i="0" u="none" strike="noStrike" cap="none" dirty="0" err="1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適健中心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、職業復康及再培訓中心、香港復康會賽馬會樂齡互康園、</a:t>
            </a:r>
            <a:r>
              <a:rPr lang="en-US" sz="2600" b="0" i="0" u="none" strike="noStrike" cap="none" dirty="0" err="1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無障礙自主生活計劃</a:t>
            </a:r>
            <a:r>
              <a:rPr lang="en-US" sz="2600" b="0" i="0" u="none" strike="noStrike" cap="none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(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康樂線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2600" dirty="0"/>
          </a:p>
        </p:txBody>
      </p:sp>
      <p:sp>
        <p:nvSpPr>
          <p:cNvPr id="248" name="Google Shape;248;p11"/>
          <p:cNvSpPr txBox="1"/>
          <p:nvPr/>
        </p:nvSpPr>
        <p:spPr>
          <a:xfrm>
            <a:off x="481090" y="796075"/>
            <a:ext cx="12143566" cy="586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6" b="1" i="0" u="none" strike="noStrike" cap="none" dirty="0" smtClean="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ICF </a:t>
            </a:r>
            <a:r>
              <a:rPr lang="en-US" sz="3736" b="1" i="0" u="none" strike="noStrike" cap="none" dirty="0" err="1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為本的全人服務</a:t>
            </a:r>
            <a:endParaRPr sz="3736" b="1" i="0" u="none" strike="noStrike" cap="none" dirty="0">
              <a:solidFill>
                <a:srgbClr val="4040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9" name="Google Shape;249;p11"/>
          <p:cNvSpPr txBox="1"/>
          <p:nvPr/>
        </p:nvSpPr>
        <p:spPr>
          <a:xfrm>
            <a:off x="473127" y="1385415"/>
            <a:ext cx="12950413" cy="3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8" b="0" i="0" u="none" strike="noStrike" cap="none" dirty="0" err="1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國際功能</a:t>
            </a:r>
            <a:r>
              <a:rPr lang="en-US" sz="1708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、殘疾與健康分類系統</a:t>
            </a:r>
            <a:r>
              <a:rPr lang="en-US" sz="1708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(WHO </a:t>
            </a:r>
            <a:r>
              <a:rPr lang="en-US" sz="1708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世界衛生組織</a:t>
            </a:r>
            <a:r>
              <a:rPr lang="en-US" sz="1708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2001)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73950" y="-767136"/>
            <a:ext cx="5361800" cy="536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572768" y="673979"/>
            <a:ext cx="3715232" cy="3250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72768" y="5010438"/>
            <a:ext cx="3534950" cy="2740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01442" y="2977438"/>
            <a:ext cx="3872508" cy="267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02673" y="6116550"/>
            <a:ext cx="3844299" cy="268785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2"/>
          <p:cNvSpPr txBox="1"/>
          <p:nvPr/>
        </p:nvSpPr>
        <p:spPr>
          <a:xfrm>
            <a:off x="534981" y="2554991"/>
            <a:ext cx="7714657" cy="588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31" b="1" i="0" u="sng" strike="noStrike" cap="none" dirty="0" err="1" smtClean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顯著功能衰退</a:t>
            </a:r>
            <a:endParaRPr sz="2731" b="1" i="0" u="sng" strike="noStrike" cap="none" dirty="0">
              <a:solidFill>
                <a:schemeClr val="accent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2"/>
          <p:cNvSpPr txBox="1"/>
          <p:nvPr/>
        </p:nvSpPr>
        <p:spPr>
          <a:xfrm>
            <a:off x="534981" y="5098896"/>
            <a:ext cx="6698380" cy="588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31" b="1" i="1" u="none" strike="noStrike" cap="none" dirty="0" err="1" smtClean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我們的服務</a:t>
            </a:r>
            <a:r>
              <a:rPr lang="zh-TW" altLang="en-US" sz="2731" b="1" i="1" u="none" strike="noStrike" cap="none" dirty="0" smtClean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：</a:t>
            </a:r>
            <a:endParaRPr sz="2731" b="1" i="1" u="none" strike="noStrike" cap="none" dirty="0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2"/>
          <p:cNvSpPr txBox="1"/>
          <p:nvPr/>
        </p:nvSpPr>
        <p:spPr>
          <a:xfrm>
            <a:off x="340213" y="3277827"/>
            <a:ext cx="9169923" cy="146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2440" marR="0" lvl="1" indent="-286219" algn="just" rtl="0">
              <a:lnSpc>
                <a:spcPct val="1215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Char char="•"/>
            </a:pPr>
            <a:r>
              <a:rPr lang="en-US" sz="2600" b="0" i="0" u="none" strike="noStrike" cap="none" dirty="0" err="1" smtClean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健康老齡</a:t>
            </a:r>
            <a:endParaRPr sz="2600" b="0" i="0" u="none" strike="noStrike" cap="none" dirty="0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2440" marR="0" lvl="1" indent="-286219" algn="just" rtl="0">
              <a:lnSpc>
                <a:spcPct val="1215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Char char="•"/>
            </a:pPr>
            <a:r>
              <a:rPr lang="en-US" sz="2600" b="0" i="0" u="none" strike="noStrike" cap="none" dirty="0" err="1" smtClean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日間院舍照顧和支援</a:t>
            </a:r>
            <a:endParaRPr sz="2600" b="0" i="0" u="none" strike="noStrike" cap="none" dirty="0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2440" marR="0" lvl="1" indent="-286219" algn="just" rtl="0">
              <a:lnSpc>
                <a:spcPct val="1215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Char char="•"/>
            </a:pPr>
            <a:r>
              <a:rPr lang="en-US" sz="2600" b="0" i="0" u="none" strike="noStrike" cap="none" dirty="0" err="1" smtClean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晚期病患者的社區安寧照顧服務</a:t>
            </a:r>
            <a:endParaRPr sz="2600" b="0" i="0" u="none" strike="noStrike" cap="none" dirty="0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2"/>
          <p:cNvSpPr txBox="1"/>
          <p:nvPr/>
        </p:nvSpPr>
        <p:spPr>
          <a:xfrm>
            <a:off x="335711" y="5726120"/>
            <a:ext cx="9507536" cy="1473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24922" marR="0" lvl="1" indent="-262460" algn="l" rtl="0">
              <a:lnSpc>
                <a:spcPct val="1327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曾肇添護老院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、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香港賽馬會深圳復康會頤康院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、</a:t>
            </a:r>
            <a:endParaRPr dirty="0"/>
          </a:p>
          <a:p>
            <a:pPr marL="0" marR="0" lvl="0" indent="0" algn="l" rtl="0">
              <a:lnSpc>
                <a:spcPct val="1327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香港復康會賽馬會樂齡互康園、賽馬會安寧頌「安晴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生命彩虹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」       </a:t>
            </a:r>
          </a:p>
          <a:p>
            <a:pPr marL="0" marR="0" lvl="0" indent="0" algn="l" rtl="0">
              <a:lnSpc>
                <a:spcPct val="1327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</a:t>
            </a:r>
            <a:r>
              <a:rPr lang="en-US" sz="24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社區安寧照顧計劃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2"/>
          <p:cNvSpPr txBox="1"/>
          <p:nvPr/>
        </p:nvSpPr>
        <p:spPr>
          <a:xfrm>
            <a:off x="534981" y="879909"/>
            <a:ext cx="12143566" cy="586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6" b="1" i="0" u="none" strike="noStrike" cap="none" dirty="0" smtClean="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ICF </a:t>
            </a:r>
            <a:r>
              <a:rPr lang="en-US" sz="3736" b="1" i="0" u="none" strike="noStrike" cap="none" dirty="0" err="1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為本的全人服務</a:t>
            </a:r>
            <a:endParaRPr sz="3736" b="1" i="0" u="none" strike="noStrike" cap="none" dirty="0">
              <a:solidFill>
                <a:srgbClr val="4040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6" name="Google Shape;266;p12"/>
          <p:cNvSpPr txBox="1"/>
          <p:nvPr/>
        </p:nvSpPr>
        <p:spPr>
          <a:xfrm>
            <a:off x="574605" y="1494843"/>
            <a:ext cx="12950413" cy="3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8" b="0" i="0" u="none" strike="noStrike" cap="none" dirty="0" err="1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國際功能</a:t>
            </a:r>
            <a:r>
              <a:rPr lang="en-US" sz="1708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、殘疾與健康分類系統</a:t>
            </a:r>
            <a:r>
              <a:rPr lang="en-US" sz="1708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(WHO </a:t>
            </a:r>
            <a:r>
              <a:rPr lang="en-US" sz="1708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世界衛生組織</a:t>
            </a:r>
            <a:r>
              <a:rPr lang="en-US" sz="1708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2001)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359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73950" y="-767136"/>
            <a:ext cx="5361800" cy="536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52800" y="536411"/>
            <a:ext cx="4035200" cy="3197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67558" y="3089384"/>
            <a:ext cx="3818340" cy="256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420130" y="4946733"/>
            <a:ext cx="3670153" cy="2464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3"/>
          <p:cNvPicPr preferRelativeResize="0"/>
          <p:nvPr/>
        </p:nvPicPr>
        <p:blipFill rotWithShape="1">
          <a:blip r:embed="rId8">
            <a:alphaModFix/>
          </a:blip>
          <a:srcRect l="1721" r="1721"/>
          <a:stretch/>
        </p:blipFill>
        <p:spPr>
          <a:xfrm>
            <a:off x="10371386" y="6090030"/>
            <a:ext cx="3686793" cy="2582236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3"/>
          <p:cNvSpPr txBox="1"/>
          <p:nvPr/>
        </p:nvSpPr>
        <p:spPr>
          <a:xfrm>
            <a:off x="523623" y="2696275"/>
            <a:ext cx="9130484" cy="588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9985"/>
              </a:lnSpc>
            </a:pPr>
            <a:r>
              <a:rPr lang="zh-TW" altLang="en-US" sz="2731" b="1" u="sng" dirty="0" smtClean="0">
                <a:solidFill>
                  <a:srgbClr val="0070C0"/>
                </a:solidFill>
              </a:rPr>
              <a:t>共</a:t>
            </a:r>
            <a:r>
              <a:rPr lang="zh-TW" altLang="en-US" sz="2731" b="1" u="sng" dirty="0">
                <a:solidFill>
                  <a:srgbClr val="0070C0"/>
                </a:solidFill>
              </a:rPr>
              <a:t>融環境支援和</a:t>
            </a:r>
            <a:r>
              <a:rPr lang="zh-TW" altLang="en-US" sz="2731" b="1" u="sng" dirty="0" smtClean="0">
                <a:solidFill>
                  <a:srgbClr val="0070C0"/>
                </a:solidFill>
              </a:rPr>
              <a:t>發展</a:t>
            </a:r>
            <a:endParaRPr lang="zh-TW" altLang="en-US" sz="2731" b="1" u="sng" dirty="0">
              <a:solidFill>
                <a:srgbClr val="0070C0"/>
              </a:solidFill>
            </a:endParaRPr>
          </a:p>
        </p:txBody>
      </p:sp>
      <p:sp>
        <p:nvSpPr>
          <p:cNvPr id="278" name="Google Shape;278;p13"/>
          <p:cNvSpPr txBox="1"/>
          <p:nvPr/>
        </p:nvSpPr>
        <p:spPr>
          <a:xfrm>
            <a:off x="314024" y="3341988"/>
            <a:ext cx="9735682" cy="336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28873" marR="0" lvl="1" indent="-264436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49"/>
              <a:buFont typeface="Arial"/>
              <a:buChar char="•"/>
            </a:pPr>
            <a:r>
              <a:rPr lang="en-US" sz="2600" b="0" i="0" u="none" strike="noStrike" cap="none" dirty="0" err="1" smtClean="0">
                <a:solidFill>
                  <a:srgbClr val="000000"/>
                </a:solidFill>
                <a:sym typeface="Arial"/>
              </a:rPr>
              <a:t>無障礙運輸及旅遊</a:t>
            </a:r>
            <a:endParaRPr lang="en-US" sz="2600" b="0" i="0" u="none" strike="noStrike" cap="none" dirty="0" smtClean="0">
              <a:solidFill>
                <a:srgbClr val="000000"/>
              </a:solidFill>
              <a:sym typeface="Arial"/>
            </a:endParaRPr>
          </a:p>
          <a:p>
            <a:pPr marL="538163" lvl="0" indent="-269875">
              <a:lnSpc>
                <a:spcPct val="140016"/>
              </a:lnSpc>
              <a:buFont typeface="Arial" panose="020B0604020202020204" pitchFamily="34" charset="0"/>
              <a:buChar char="•"/>
            </a:pPr>
            <a:r>
              <a:rPr lang="zh-TW" altLang="en-US" sz="2600" dirty="0"/>
              <a:t>復康巴士、易達巴士、易達轎車、南區復康專線、易達旅遊、</a:t>
            </a:r>
          </a:p>
          <a:p>
            <a:pPr marL="538163" lvl="0">
              <a:lnSpc>
                <a:spcPct val="140016"/>
              </a:lnSpc>
            </a:pPr>
            <a:r>
              <a:rPr lang="zh-TW" altLang="en-US" sz="2600" dirty="0" smtClean="0"/>
              <a:t>無</a:t>
            </a:r>
            <a:r>
              <a:rPr lang="zh-TW" altLang="en-US" sz="2600" dirty="0"/>
              <a:t>障礙旅遊指南</a:t>
            </a:r>
          </a:p>
          <a:p>
            <a:pPr marL="528873" marR="0" lvl="1" indent="-264436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49"/>
              <a:buFont typeface="Arial"/>
              <a:buChar char="•"/>
            </a:pPr>
            <a:r>
              <a:rPr lang="en-US" sz="2600" b="0" i="0" u="none" strike="noStrike" cap="none" dirty="0" err="1" smtClean="0">
                <a:solidFill>
                  <a:srgbClr val="000000"/>
                </a:solidFill>
                <a:sym typeface="Arial"/>
              </a:rPr>
              <a:t>為內地資源較為匱乏的地區培孕復康人材</a:t>
            </a:r>
            <a:endParaRPr sz="26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528873" marR="0" lvl="1" indent="-264436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49"/>
              <a:buFont typeface="Arial"/>
              <a:buChar char="•"/>
            </a:pPr>
            <a:r>
              <a:rPr lang="en-US" sz="2600" b="0" i="0" u="none" strike="noStrike" cap="none" dirty="0" err="1" smtClean="0">
                <a:solidFill>
                  <a:srgbClr val="000000"/>
                </a:solidFill>
                <a:sym typeface="Arial"/>
              </a:rPr>
              <a:t>研究及倡議</a:t>
            </a:r>
            <a:endParaRPr sz="26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528873" marR="0" lvl="1" indent="-264436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49"/>
              <a:buFont typeface="Arial"/>
              <a:buChar char="•"/>
            </a:pPr>
            <a:r>
              <a:rPr lang="en-US" sz="2600" b="0" i="0" u="none" strike="noStrike" cap="none" dirty="0" err="1" smtClean="0">
                <a:solidFill>
                  <a:srgbClr val="000000"/>
                </a:solidFill>
                <a:sym typeface="Arial"/>
              </a:rPr>
              <a:t>病人互助發展</a:t>
            </a:r>
            <a:endParaRPr sz="26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279" name="Google Shape;279;p13"/>
          <p:cNvSpPr txBox="1"/>
          <p:nvPr/>
        </p:nvSpPr>
        <p:spPr>
          <a:xfrm>
            <a:off x="618537" y="906347"/>
            <a:ext cx="12143566" cy="586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6" b="1" i="0" u="none" strike="noStrike" cap="none" dirty="0" smtClean="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ICF </a:t>
            </a:r>
            <a:r>
              <a:rPr lang="en-US" sz="3736" b="1" i="0" u="none" strike="noStrike" cap="none" dirty="0" err="1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為本的全人服務</a:t>
            </a:r>
            <a:endParaRPr sz="3736" b="1" i="0" u="none" strike="noStrike" cap="none" dirty="0">
              <a:solidFill>
                <a:srgbClr val="4040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0" name="Google Shape;280;p13"/>
          <p:cNvSpPr txBox="1"/>
          <p:nvPr/>
        </p:nvSpPr>
        <p:spPr>
          <a:xfrm>
            <a:off x="618537" y="1561153"/>
            <a:ext cx="12950413" cy="3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8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國際功能</a:t>
            </a:r>
            <a:r>
              <a:rPr lang="en-US" sz="1708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、殘疾與健康分類系統</a:t>
            </a:r>
            <a:r>
              <a:rPr lang="en-US" sz="1708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(WHO </a:t>
            </a:r>
            <a:r>
              <a:rPr lang="en-US" sz="1708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世界衛生組織</a:t>
            </a:r>
            <a:r>
              <a:rPr lang="en-US" sz="1708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2001)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515</Words>
  <Application>Microsoft Office PowerPoint</Application>
  <PresentationFormat>自訂</PresentationFormat>
  <Paragraphs>119</Paragraphs>
  <Slides>12</Slides>
  <Notes>12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20" baseType="lpstr">
      <vt:lpstr>Helvetica Neue</vt:lpstr>
      <vt:lpstr>Times New Roman</vt:lpstr>
      <vt:lpstr>Blinker</vt:lpstr>
      <vt:lpstr>Arial</vt:lpstr>
      <vt:lpstr>新細明體</vt:lpstr>
      <vt:lpstr>Calibri</vt:lpstr>
      <vt:lpstr>Wingdings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Tammy Lo</dc:creator>
  <cp:lastModifiedBy>Tammy Lo</cp:lastModifiedBy>
  <cp:revision>28</cp:revision>
  <dcterms:created xsi:type="dcterms:W3CDTF">2006-08-16T00:00:00Z</dcterms:created>
  <dcterms:modified xsi:type="dcterms:W3CDTF">2023-09-14T01:45:02Z</dcterms:modified>
</cp:coreProperties>
</file>